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22"/>
  </p:notesMasterIdLst>
  <p:sldIdLst>
    <p:sldId id="256" r:id="rId2"/>
    <p:sldId id="292" r:id="rId3"/>
    <p:sldId id="354" r:id="rId4"/>
    <p:sldId id="355" r:id="rId5"/>
    <p:sldId id="360" r:id="rId6"/>
    <p:sldId id="356" r:id="rId7"/>
    <p:sldId id="349" r:id="rId8"/>
    <p:sldId id="361" r:id="rId9"/>
    <p:sldId id="318" r:id="rId10"/>
    <p:sldId id="314" r:id="rId11"/>
    <p:sldId id="311" r:id="rId12"/>
    <p:sldId id="359" r:id="rId13"/>
    <p:sldId id="350" r:id="rId14"/>
    <p:sldId id="315" r:id="rId15"/>
    <p:sldId id="324" r:id="rId16"/>
    <p:sldId id="357" r:id="rId17"/>
    <p:sldId id="340" r:id="rId18"/>
    <p:sldId id="330" r:id="rId19"/>
    <p:sldId id="358" r:id="rId20"/>
    <p:sldId id="300" r:id="rId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MS PGothic" pitchFamily="34" charset="-128"/>
        <a:cs typeface="+mn-cs"/>
      </a:defRPr>
    </a:lvl5pPr>
    <a:lvl6pPr marL="2286000" algn="l" defTabSz="914400" rtl="0" eaLnBrk="1" latinLnBrk="0" hangingPunct="1">
      <a:defRPr sz="2400" kern="1200">
        <a:solidFill>
          <a:schemeClr val="tx1"/>
        </a:solidFill>
        <a:latin typeface="Times" charset="0"/>
        <a:ea typeface="MS PGothic" pitchFamily="34" charset="-128"/>
        <a:cs typeface="+mn-cs"/>
      </a:defRPr>
    </a:lvl6pPr>
    <a:lvl7pPr marL="2743200" algn="l" defTabSz="914400" rtl="0" eaLnBrk="1" latinLnBrk="0" hangingPunct="1">
      <a:defRPr sz="2400" kern="1200">
        <a:solidFill>
          <a:schemeClr val="tx1"/>
        </a:solidFill>
        <a:latin typeface="Times" charset="0"/>
        <a:ea typeface="MS PGothic" pitchFamily="34" charset="-128"/>
        <a:cs typeface="+mn-cs"/>
      </a:defRPr>
    </a:lvl7pPr>
    <a:lvl8pPr marL="3200400" algn="l" defTabSz="914400" rtl="0" eaLnBrk="1" latinLnBrk="0" hangingPunct="1">
      <a:defRPr sz="2400" kern="1200">
        <a:solidFill>
          <a:schemeClr val="tx1"/>
        </a:solidFill>
        <a:latin typeface="Times" charset="0"/>
        <a:ea typeface="MS PGothic" pitchFamily="34" charset="-128"/>
        <a:cs typeface="+mn-cs"/>
      </a:defRPr>
    </a:lvl8pPr>
    <a:lvl9pPr marL="3657600" algn="l" defTabSz="914400" rtl="0" eaLnBrk="1" latinLnBrk="0" hangingPunct="1">
      <a:defRPr sz="2400" kern="1200">
        <a:solidFill>
          <a:schemeClr val="tx1"/>
        </a:solidFill>
        <a:latin typeface="Times"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7" autoAdjust="0"/>
    <p:restoredTop sz="87480"/>
  </p:normalViewPr>
  <p:slideViewPr>
    <p:cSldViewPr>
      <p:cViewPr varScale="1">
        <p:scale>
          <a:sx n="84" d="100"/>
          <a:sy n="84" d="100"/>
        </p:scale>
        <p:origin x="1952" y="184"/>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AF7D3C-A502-AC40-85B0-F872EC3448F9}" type="datetimeFigureOut">
              <a:rPr lang="en-US" smtClean="0"/>
              <a:t>10/25/19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FC37-3537-3A4E-98D5-62CF2B4613B8}" type="slidenum">
              <a:rPr lang="en-US" smtClean="0"/>
              <a:t>‹#›</a:t>
            </a:fld>
            <a:endParaRPr lang="en-US"/>
          </a:p>
        </p:txBody>
      </p:sp>
    </p:spTree>
    <p:extLst>
      <p:ext uri="{BB962C8B-B14F-4D97-AF65-F5344CB8AC3E}">
        <p14:creationId xmlns:p14="http://schemas.microsoft.com/office/powerpoint/2010/main" val="41481476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71FC37-3537-3A4E-98D5-62CF2B4613B8}" type="slidenum">
              <a:rPr lang="en-US" smtClean="0"/>
              <a:t>17</a:t>
            </a:fld>
            <a:endParaRPr lang="en-US"/>
          </a:p>
        </p:txBody>
      </p:sp>
    </p:spTree>
    <p:extLst>
      <p:ext uri="{BB962C8B-B14F-4D97-AF65-F5344CB8AC3E}">
        <p14:creationId xmlns:p14="http://schemas.microsoft.com/office/powerpoint/2010/main" val="199819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High resolution 2D</a:t>
            </a:r>
            <a:r>
              <a:rPr lang="en-US" sz="1200" kern="1200" baseline="0" dirty="0">
                <a:solidFill>
                  <a:schemeClr val="tx1"/>
                </a:solidFill>
                <a:effectLst/>
                <a:latin typeface="+mn-lt"/>
                <a:ea typeface="+mn-ea"/>
                <a:cs typeface="+mn-cs"/>
              </a:rPr>
              <a:t> CSI data collected on the GE MR950 7T scanner using a free induction decay (FID) CSI acquisition. Elliptical sampling used as shown in upper left. The resulting water image reconstructed from the data is shown in the lower left corner. The resulting metabolite maps are shown on the top row and the resulting spectra from the location marked with red squares are shown below.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332C8FC-55D1-F04C-99D9-EF24EE814CC3}" type="slidenum">
              <a:rPr lang="en-US" smtClean="0"/>
              <a:t>18</a:t>
            </a:fld>
            <a:endParaRPr lang="en-US"/>
          </a:p>
        </p:txBody>
      </p:sp>
    </p:spTree>
    <p:extLst>
      <p:ext uri="{BB962C8B-B14F-4D97-AF65-F5344CB8AC3E}">
        <p14:creationId xmlns:p14="http://schemas.microsoft.com/office/powerpoint/2010/main" val="3510726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E7DA528-73F9-4805-9958-47647C17DFB0}" type="slidenum">
              <a:rPr lang="en-US"/>
              <a:pPr/>
              <a:t>‹#›</a:t>
            </a:fld>
            <a:endParaRPr lang="en-US"/>
          </a:p>
        </p:txBody>
      </p:sp>
    </p:spTree>
    <p:extLst>
      <p:ext uri="{BB962C8B-B14F-4D97-AF65-F5344CB8AC3E}">
        <p14:creationId xmlns:p14="http://schemas.microsoft.com/office/powerpoint/2010/main" val="152767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3765B9B-1AD7-40F3-B5A3-D5AFDA8CF94A}" type="slidenum">
              <a:rPr lang="en-US"/>
              <a:pPr/>
              <a:t>‹#›</a:t>
            </a:fld>
            <a:endParaRPr lang="en-US"/>
          </a:p>
        </p:txBody>
      </p:sp>
    </p:spTree>
    <p:extLst>
      <p:ext uri="{BB962C8B-B14F-4D97-AF65-F5344CB8AC3E}">
        <p14:creationId xmlns:p14="http://schemas.microsoft.com/office/powerpoint/2010/main" val="105170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D53A021-5E0A-4F7A-A489-5C662DCB1209}" type="slidenum">
              <a:rPr lang="en-US"/>
              <a:pPr/>
              <a:t>‹#›</a:t>
            </a:fld>
            <a:endParaRPr lang="en-US"/>
          </a:p>
        </p:txBody>
      </p:sp>
    </p:spTree>
    <p:extLst>
      <p:ext uri="{BB962C8B-B14F-4D97-AF65-F5344CB8AC3E}">
        <p14:creationId xmlns:p14="http://schemas.microsoft.com/office/powerpoint/2010/main" val="1287710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1066800" y="1981200"/>
            <a:ext cx="7391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ABFC5DB-8137-44F0-B864-5987322C984D}" type="slidenum">
              <a:rPr lang="en-US"/>
              <a:pPr/>
              <a:t>‹#›</a:t>
            </a:fld>
            <a:endParaRPr lang="en-US"/>
          </a:p>
        </p:txBody>
      </p:sp>
    </p:spTree>
    <p:extLst>
      <p:ext uri="{BB962C8B-B14F-4D97-AF65-F5344CB8AC3E}">
        <p14:creationId xmlns:p14="http://schemas.microsoft.com/office/powerpoint/2010/main" val="2347650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066800" y="1981200"/>
            <a:ext cx="3619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838700" y="1981200"/>
            <a:ext cx="3619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066800" y="4114800"/>
            <a:ext cx="3619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838700" y="4114800"/>
            <a:ext cx="3619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6EA9CCE7-FC20-49DE-BE4A-A5D06E39BE30}" type="slidenum">
              <a:rPr lang="en-US"/>
              <a:pPr/>
              <a:t>‹#›</a:t>
            </a:fld>
            <a:endParaRPr lang="en-US"/>
          </a:p>
        </p:txBody>
      </p:sp>
    </p:spTree>
    <p:extLst>
      <p:ext uri="{BB962C8B-B14F-4D97-AF65-F5344CB8AC3E}">
        <p14:creationId xmlns:p14="http://schemas.microsoft.com/office/powerpoint/2010/main" val="358712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BD83623-2EFC-4440-90E3-3348B1307FE4}" type="slidenum">
              <a:rPr lang="en-US"/>
              <a:pPr/>
              <a:t>‹#›</a:t>
            </a:fld>
            <a:endParaRPr lang="en-US"/>
          </a:p>
        </p:txBody>
      </p:sp>
    </p:spTree>
    <p:extLst>
      <p:ext uri="{BB962C8B-B14F-4D97-AF65-F5344CB8AC3E}">
        <p14:creationId xmlns:p14="http://schemas.microsoft.com/office/powerpoint/2010/main" val="417943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E387C4B-A1E7-4321-B64F-41BFDCB0E2D6}" type="slidenum">
              <a:rPr lang="en-US"/>
              <a:pPr/>
              <a:t>‹#›</a:t>
            </a:fld>
            <a:endParaRPr lang="en-US"/>
          </a:p>
        </p:txBody>
      </p:sp>
    </p:spTree>
    <p:extLst>
      <p:ext uri="{BB962C8B-B14F-4D97-AF65-F5344CB8AC3E}">
        <p14:creationId xmlns:p14="http://schemas.microsoft.com/office/powerpoint/2010/main" val="3929201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6195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38700" y="1981200"/>
            <a:ext cx="36195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5D60341-FC5F-40B8-A137-0E26B1CC21BB}" type="slidenum">
              <a:rPr lang="en-US"/>
              <a:pPr/>
              <a:t>‹#›</a:t>
            </a:fld>
            <a:endParaRPr lang="en-US"/>
          </a:p>
        </p:txBody>
      </p:sp>
    </p:spTree>
    <p:extLst>
      <p:ext uri="{BB962C8B-B14F-4D97-AF65-F5344CB8AC3E}">
        <p14:creationId xmlns:p14="http://schemas.microsoft.com/office/powerpoint/2010/main" val="3902942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FC1B3E0-D396-4405-8C5B-2834276AA5C5}" type="slidenum">
              <a:rPr lang="en-US"/>
              <a:pPr/>
              <a:t>‹#›</a:t>
            </a:fld>
            <a:endParaRPr lang="en-US"/>
          </a:p>
        </p:txBody>
      </p:sp>
    </p:spTree>
    <p:extLst>
      <p:ext uri="{BB962C8B-B14F-4D97-AF65-F5344CB8AC3E}">
        <p14:creationId xmlns:p14="http://schemas.microsoft.com/office/powerpoint/2010/main" val="2265848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4CF16044-3702-4DBF-905E-0DA4BDADA9FF}" type="slidenum">
              <a:rPr lang="en-US"/>
              <a:pPr/>
              <a:t>‹#›</a:t>
            </a:fld>
            <a:endParaRPr lang="en-US"/>
          </a:p>
        </p:txBody>
      </p:sp>
    </p:spTree>
    <p:extLst>
      <p:ext uri="{BB962C8B-B14F-4D97-AF65-F5344CB8AC3E}">
        <p14:creationId xmlns:p14="http://schemas.microsoft.com/office/powerpoint/2010/main" val="1162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7D73792D-E18C-4DE0-96AC-84E53C8DDF84}" type="slidenum">
              <a:rPr lang="en-US"/>
              <a:pPr/>
              <a:t>‹#›</a:t>
            </a:fld>
            <a:endParaRPr lang="en-US"/>
          </a:p>
        </p:txBody>
      </p:sp>
    </p:spTree>
    <p:extLst>
      <p:ext uri="{BB962C8B-B14F-4D97-AF65-F5344CB8AC3E}">
        <p14:creationId xmlns:p14="http://schemas.microsoft.com/office/powerpoint/2010/main" val="2717448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985B80D-F7BC-4321-9854-29853A31D378}" type="slidenum">
              <a:rPr lang="en-US"/>
              <a:pPr/>
              <a:t>‹#›</a:t>
            </a:fld>
            <a:endParaRPr lang="en-US"/>
          </a:p>
        </p:txBody>
      </p:sp>
    </p:spTree>
    <p:extLst>
      <p:ext uri="{BB962C8B-B14F-4D97-AF65-F5344CB8AC3E}">
        <p14:creationId xmlns:p14="http://schemas.microsoft.com/office/powerpoint/2010/main" val="350406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F02640F-FC8C-4237-8179-0FA7BB66BCCA}" type="slidenum">
              <a:rPr lang="en-US"/>
              <a:pPr/>
              <a:t>‹#›</a:t>
            </a:fld>
            <a:endParaRPr lang="en-US"/>
          </a:p>
        </p:txBody>
      </p:sp>
    </p:spTree>
    <p:extLst>
      <p:ext uri="{BB962C8B-B14F-4D97-AF65-F5344CB8AC3E}">
        <p14:creationId xmlns:p14="http://schemas.microsoft.com/office/powerpoint/2010/main" val="3775221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1066800" y="1981200"/>
            <a:ext cx="7391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p:cNvSpPr>
            <a:spLocks noGrp="1" noChangeArrowheads="1"/>
          </p:cNvSpPr>
          <p:nvPr>
            <p:ph type="dt" sz="half" idx="2"/>
          </p:nvPr>
        </p:nvSpPr>
        <p:spPr bwMode="auto">
          <a:xfrm>
            <a:off x="685800" y="6477000"/>
            <a:ext cx="1828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smtClean="0">
                <a:solidFill>
                  <a:schemeClr val="bg1"/>
                </a:solidFill>
                <a:ea typeface="ＭＳ Ｐゴシック" charset="0"/>
              </a:defRPr>
            </a:lvl1pPr>
          </a:lstStyle>
          <a:p>
            <a:pPr>
              <a:defRPr/>
            </a:pPr>
            <a:endParaRPr lang="en-US"/>
          </a:p>
        </p:txBody>
      </p:sp>
      <p:sp>
        <p:nvSpPr>
          <p:cNvPr id="4101" name="Rectangle 5"/>
          <p:cNvSpPr>
            <a:spLocks noGrp="1" noChangeArrowheads="1"/>
          </p:cNvSpPr>
          <p:nvPr>
            <p:ph type="ftr" sz="quarter" idx="3"/>
          </p:nvPr>
        </p:nvSpPr>
        <p:spPr bwMode="auto">
          <a:xfrm>
            <a:off x="2743200" y="6477000"/>
            <a:ext cx="4267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smtClean="0">
                <a:solidFill>
                  <a:schemeClr val="bg1"/>
                </a:solidFill>
                <a:ea typeface="ＭＳ Ｐゴシック" charset="0"/>
              </a:defRPr>
            </a:lvl1pPr>
          </a:lstStyle>
          <a:p>
            <a:pPr>
              <a:defRPr/>
            </a:pPr>
            <a:endParaRPr lang="en-US"/>
          </a:p>
        </p:txBody>
      </p:sp>
      <p:sp>
        <p:nvSpPr>
          <p:cNvPr id="4102" name="Rectangle 6"/>
          <p:cNvSpPr>
            <a:spLocks noGrp="1" noChangeArrowheads="1"/>
          </p:cNvSpPr>
          <p:nvPr>
            <p:ph type="sldNum" sz="quarter" idx="4"/>
          </p:nvPr>
        </p:nvSpPr>
        <p:spPr bwMode="auto">
          <a:xfrm>
            <a:off x="7239000" y="6477000"/>
            <a:ext cx="1219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solidFill>
                  <a:schemeClr val="bg1"/>
                </a:solidFill>
                <a:latin typeface="Arial" pitchFamily="34" charset="0"/>
              </a:defRPr>
            </a:lvl1pPr>
          </a:lstStyle>
          <a:p>
            <a:fld id="{5A6EA7D3-3B6D-4C06-AD47-1627E48088B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j-cs"/>
        </a:defRPr>
      </a:lvl1pPr>
      <a:lvl2pPr algn="ctr" rtl="0" eaLnBrk="0" fontAlgn="base" hangingPunct="0">
        <a:spcBef>
          <a:spcPct val="0"/>
        </a:spcBef>
        <a:spcAft>
          <a:spcPct val="0"/>
        </a:spcAft>
        <a:defRPr sz="4400">
          <a:solidFill>
            <a:schemeClr val="tx2"/>
          </a:solidFill>
          <a:latin typeface="Arial" charset="0"/>
          <a:ea typeface="MS PGothic" pitchFamily="34" charset="-128"/>
        </a:defRPr>
      </a:lvl2pPr>
      <a:lvl3pPr algn="ctr" rtl="0" eaLnBrk="0" fontAlgn="base" hangingPunct="0">
        <a:spcBef>
          <a:spcPct val="0"/>
        </a:spcBef>
        <a:spcAft>
          <a:spcPct val="0"/>
        </a:spcAft>
        <a:defRPr sz="4400">
          <a:solidFill>
            <a:schemeClr val="tx2"/>
          </a:solidFill>
          <a:latin typeface="Arial" charset="0"/>
          <a:ea typeface="MS PGothic" pitchFamily="34" charset="-128"/>
        </a:defRPr>
      </a:lvl3pPr>
      <a:lvl4pPr algn="ctr" rtl="0" eaLnBrk="0" fontAlgn="base" hangingPunct="0">
        <a:spcBef>
          <a:spcPct val="0"/>
        </a:spcBef>
        <a:spcAft>
          <a:spcPct val="0"/>
        </a:spcAft>
        <a:defRPr sz="4400">
          <a:solidFill>
            <a:schemeClr val="tx2"/>
          </a:solidFill>
          <a:latin typeface="Arial" charset="0"/>
          <a:ea typeface="MS PGothic" pitchFamily="34" charset="-128"/>
        </a:defRPr>
      </a:lvl4pPr>
      <a:lvl5pPr algn="ctr" rtl="0" eaLnBrk="0" fontAlgn="base" hangingPunct="0">
        <a:spcBef>
          <a:spcPct val="0"/>
        </a:spcBef>
        <a:spcAft>
          <a:spcPct val="0"/>
        </a:spcAft>
        <a:defRPr sz="4400">
          <a:solidFill>
            <a:schemeClr val="tx2"/>
          </a:solidFill>
          <a:latin typeface="Arial" charset="0"/>
          <a:ea typeface="MS PGothic" pitchFamily="34" charset="-128"/>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4800" y="152400"/>
            <a:ext cx="8610600" cy="1752600"/>
          </a:xfrm>
        </p:spPr>
        <p:txBody>
          <a:bodyPr/>
          <a:lstStyle/>
          <a:p>
            <a:pPr eaLnBrk="1" hangingPunct="1">
              <a:defRPr/>
            </a:pPr>
            <a:r>
              <a:rPr lang="en-US" dirty="0">
                <a:ea typeface="+mj-ea"/>
              </a:rPr>
              <a:t>MRS</a:t>
            </a:r>
          </a:p>
        </p:txBody>
      </p:sp>
      <p:sp>
        <p:nvSpPr>
          <p:cNvPr id="2051" name="Rectangle 3"/>
          <p:cNvSpPr>
            <a:spLocks noGrp="1" noChangeArrowheads="1"/>
          </p:cNvSpPr>
          <p:nvPr>
            <p:ph type="subTitle" idx="1"/>
          </p:nvPr>
        </p:nvSpPr>
        <p:spPr>
          <a:xfrm>
            <a:off x="304800" y="2438400"/>
            <a:ext cx="3962400" cy="2209800"/>
          </a:xfrm>
        </p:spPr>
        <p:txBody>
          <a:bodyPr/>
          <a:lstStyle/>
          <a:p>
            <a:pPr eaLnBrk="1" hangingPunct="1">
              <a:defRPr/>
            </a:pPr>
            <a:r>
              <a:rPr lang="en-US" sz="2400" dirty="0">
                <a:ea typeface="+mn-ea"/>
              </a:rPr>
              <a:t>Vincent A. Magnotta, PhD</a:t>
            </a:r>
          </a:p>
          <a:p>
            <a:pPr eaLnBrk="1" hangingPunct="1">
              <a:defRPr/>
            </a:pPr>
            <a:r>
              <a:rPr lang="en-US" sz="2400" dirty="0">
                <a:ea typeface="+mn-ea"/>
              </a:rPr>
              <a:t>Professor, Radiology</a:t>
            </a:r>
          </a:p>
          <a:p>
            <a:pPr eaLnBrk="1" hangingPunct="1">
              <a:defRPr/>
            </a:pPr>
            <a:r>
              <a:rPr lang="en-US" sz="2400" dirty="0">
                <a:ea typeface="+mn-ea"/>
              </a:rPr>
              <a:t>Director, MR Research Facility</a:t>
            </a:r>
          </a:p>
          <a:p>
            <a:pPr eaLnBrk="1" hangingPunct="1">
              <a:defRPr/>
            </a:pPr>
            <a:endParaRPr lang="en-US" sz="2400" dirty="0">
              <a:ea typeface="+mn-ea"/>
            </a:endParaRPr>
          </a:p>
          <a:p>
            <a:pPr eaLnBrk="1" hangingPunct="1">
              <a:defRPr/>
            </a:pPr>
            <a:r>
              <a:rPr lang="en-US" sz="2400" dirty="0">
                <a:ea typeface="+mn-ea"/>
              </a:rPr>
              <a:t>October 16, 2019</a:t>
            </a:r>
          </a:p>
        </p:txBody>
      </p:sp>
      <p:pic>
        <p:nvPicPr>
          <p:cNvPr id="4" name="Picture 2" descr="mage result for Pappajohn Biomedical Discovery building">
            <a:extLst>
              <a:ext uri="{FF2B5EF4-FFF2-40B4-BE49-F238E27FC236}">
                <a16:creationId xmlns:a16="http://schemas.microsoft.com/office/drawing/2014/main" id="{D6261215-913A-084D-9A14-2D4D29923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133600"/>
            <a:ext cx="4953000" cy="308624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152400"/>
            <a:ext cx="7772400" cy="1143000"/>
          </a:xfrm>
        </p:spPr>
        <p:txBody>
          <a:bodyPr/>
          <a:lstStyle/>
          <a:p>
            <a:r>
              <a:rPr lang="en-US" baseline="30000">
                <a:ea typeface="ＭＳ Ｐゴシック" charset="-128"/>
                <a:cs typeface="ＭＳ Ｐゴシック" charset="-128"/>
              </a:rPr>
              <a:t>31</a:t>
            </a:r>
            <a:r>
              <a:rPr lang="en-US">
                <a:ea typeface="ＭＳ Ｐゴシック" charset="-128"/>
                <a:cs typeface="ＭＳ Ｐゴシック" charset="-128"/>
              </a:rPr>
              <a:t>P Spectrum Example</a:t>
            </a:r>
          </a:p>
        </p:txBody>
      </p:sp>
      <p:pic>
        <p:nvPicPr>
          <p:cNvPr id="29699" name="Picture 2"/>
          <p:cNvPicPr>
            <a:picLocks noChangeAspect="1" noChangeArrowheads="1"/>
          </p:cNvPicPr>
          <p:nvPr/>
        </p:nvPicPr>
        <p:blipFill>
          <a:blip r:embed="rId2"/>
          <a:srcRect/>
          <a:stretch>
            <a:fillRect/>
          </a:stretch>
        </p:blipFill>
        <p:spPr bwMode="auto">
          <a:xfrm>
            <a:off x="4953000" y="1308100"/>
            <a:ext cx="3886200" cy="5169006"/>
          </a:xfrm>
          <a:prstGeom prst="rect">
            <a:avLst/>
          </a:prstGeom>
          <a:noFill/>
          <a:ln w="9525">
            <a:noFill/>
            <a:miter lim="800000"/>
            <a:headEnd/>
            <a:tailEnd/>
          </a:ln>
        </p:spPr>
      </p:pic>
      <p:pic>
        <p:nvPicPr>
          <p:cNvPr id="3" name="Picture 2"/>
          <p:cNvPicPr>
            <a:picLocks noChangeAspect="1"/>
          </p:cNvPicPr>
          <p:nvPr/>
        </p:nvPicPr>
        <p:blipFill rotWithShape="1">
          <a:blip r:embed="rId3"/>
          <a:srcRect t="38889"/>
          <a:stretch/>
        </p:blipFill>
        <p:spPr>
          <a:xfrm>
            <a:off x="228600" y="1282700"/>
            <a:ext cx="3896914" cy="4191000"/>
          </a:xfrm>
          <a:prstGeom prst="rect">
            <a:avLst/>
          </a:prstGeom>
        </p:spPr>
      </p:pic>
    </p:spTree>
    <p:extLst>
      <p:ext uri="{BB962C8B-B14F-4D97-AF65-F5344CB8AC3E}">
        <p14:creationId xmlns:p14="http://schemas.microsoft.com/office/powerpoint/2010/main" val="328685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4800" y="-76200"/>
            <a:ext cx="8610600" cy="1752600"/>
          </a:xfrm>
        </p:spPr>
        <p:txBody>
          <a:bodyPr/>
          <a:lstStyle/>
          <a:p>
            <a:pPr eaLnBrk="1" hangingPunct="1">
              <a:defRPr/>
            </a:pPr>
            <a:r>
              <a:rPr lang="en-US" sz="3600" b="1" dirty="0">
                <a:ea typeface="+mj-ea"/>
              </a:rPr>
              <a:t>Reliability of 1H MRS Metabolites from the Cerebellar Vermis at 7T</a:t>
            </a:r>
          </a:p>
        </p:txBody>
      </p:sp>
      <p:pic>
        <p:nvPicPr>
          <p:cNvPr id="13" name="Content Placeholder 5"/>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304800" y="1892968"/>
            <a:ext cx="3657600" cy="3352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 name="Picture 2"/>
          <p:cNvPicPr>
            <a:picLocks noChangeAspect="1"/>
          </p:cNvPicPr>
          <p:nvPr/>
        </p:nvPicPr>
        <p:blipFill>
          <a:blip r:embed="rId3"/>
          <a:stretch>
            <a:fillRect/>
          </a:stretch>
        </p:blipFill>
        <p:spPr>
          <a:xfrm>
            <a:off x="8305800" y="5638800"/>
            <a:ext cx="728049" cy="762000"/>
          </a:xfrm>
          <a:prstGeom prst="rect">
            <a:avLst/>
          </a:prstGeom>
        </p:spPr>
      </p:pic>
      <p:graphicFrame>
        <p:nvGraphicFramePr>
          <p:cNvPr id="14" name="Table 13"/>
          <p:cNvGraphicFramePr>
            <a:graphicFrameLocks noGrp="1"/>
          </p:cNvGraphicFramePr>
          <p:nvPr/>
        </p:nvGraphicFramePr>
        <p:xfrm>
          <a:off x="4724586" y="1728537"/>
          <a:ext cx="4114614" cy="3681663"/>
        </p:xfrm>
        <a:graphic>
          <a:graphicData uri="http://schemas.openxmlformats.org/drawingml/2006/table">
            <a:tbl>
              <a:tblPr firstRow="1" bandRow="1">
                <a:tableStyleId>{21E4AEA4-8DFA-4A89-87EB-49C32662AFE0}</a:tableStyleId>
              </a:tblPr>
              <a:tblGrid>
                <a:gridCol w="1486817">
                  <a:extLst>
                    <a:ext uri="{9D8B030D-6E8A-4147-A177-3AD203B41FA5}">
                      <a16:colId xmlns:a16="http://schemas.microsoft.com/office/drawing/2014/main" val="20000"/>
                    </a:ext>
                  </a:extLst>
                </a:gridCol>
                <a:gridCol w="2627797">
                  <a:extLst>
                    <a:ext uri="{9D8B030D-6E8A-4147-A177-3AD203B41FA5}">
                      <a16:colId xmlns:a16="http://schemas.microsoft.com/office/drawing/2014/main" val="20001"/>
                    </a:ext>
                  </a:extLst>
                </a:gridCol>
              </a:tblGrid>
              <a:tr h="732526">
                <a:tc>
                  <a:txBody>
                    <a:bodyPr/>
                    <a:lstStyle/>
                    <a:p>
                      <a:pPr algn="ctr"/>
                      <a:r>
                        <a:rPr lang="en-US" sz="1800" dirty="0">
                          <a:latin typeface="Arial"/>
                          <a:cs typeface="Arial"/>
                        </a:rPr>
                        <a:t>Metabolite</a:t>
                      </a:r>
                    </a:p>
                  </a:txBody>
                  <a:tcPr/>
                </a:tc>
                <a:tc>
                  <a:txBody>
                    <a:bodyPr/>
                    <a:lstStyle/>
                    <a:p>
                      <a:pPr algn="ctr"/>
                      <a:r>
                        <a:rPr lang="en-US" sz="1800" dirty="0">
                          <a:latin typeface="Arial"/>
                          <a:cs typeface="Arial"/>
                        </a:rPr>
                        <a:t>Coefficient of Variation (CV)</a:t>
                      </a:r>
                    </a:p>
                  </a:txBody>
                  <a:tcPr/>
                </a:tc>
                <a:extLst>
                  <a:ext uri="{0D108BD9-81ED-4DB2-BD59-A6C34878D82A}">
                    <a16:rowId xmlns:a16="http://schemas.microsoft.com/office/drawing/2014/main" val="10000"/>
                  </a:ext>
                </a:extLst>
              </a:tr>
              <a:tr h="358337">
                <a:tc>
                  <a:txBody>
                    <a:bodyPr/>
                    <a:lstStyle/>
                    <a:p>
                      <a:pPr algn="ctr"/>
                      <a:r>
                        <a:rPr lang="en-US" sz="1800" b="1" dirty="0">
                          <a:latin typeface="Arial"/>
                          <a:cs typeface="Arial"/>
                        </a:rPr>
                        <a:t>Cho</a:t>
                      </a:r>
                    </a:p>
                  </a:txBody>
                  <a:tcPr/>
                </a:tc>
                <a:tc>
                  <a:txBody>
                    <a:bodyPr/>
                    <a:lstStyle/>
                    <a:p>
                      <a:pPr algn="ctr"/>
                      <a:r>
                        <a:rPr lang="en-US" sz="1800" b="1" dirty="0">
                          <a:latin typeface="Arial"/>
                          <a:cs typeface="Arial"/>
                        </a:rPr>
                        <a:t>1.03</a:t>
                      </a:r>
                    </a:p>
                  </a:txBody>
                  <a:tcPr/>
                </a:tc>
                <a:extLst>
                  <a:ext uri="{0D108BD9-81ED-4DB2-BD59-A6C34878D82A}">
                    <a16:rowId xmlns:a16="http://schemas.microsoft.com/office/drawing/2014/main" val="10001"/>
                  </a:ext>
                </a:extLst>
              </a:tr>
              <a:tr h="373577">
                <a:tc>
                  <a:txBody>
                    <a:bodyPr/>
                    <a:lstStyle/>
                    <a:p>
                      <a:pPr algn="ctr"/>
                      <a:r>
                        <a:rPr lang="en-US" sz="1800" b="1" dirty="0" err="1">
                          <a:latin typeface="Arial"/>
                          <a:cs typeface="Arial"/>
                        </a:rPr>
                        <a:t>Cr+PCr</a:t>
                      </a:r>
                      <a:endParaRPr lang="en-US" sz="1800" b="1" dirty="0">
                        <a:latin typeface="Arial"/>
                        <a:cs typeface="Arial"/>
                      </a:endParaRPr>
                    </a:p>
                  </a:txBody>
                  <a:tcPr/>
                </a:tc>
                <a:tc>
                  <a:txBody>
                    <a:bodyPr/>
                    <a:lstStyle/>
                    <a:p>
                      <a:pPr algn="ctr"/>
                      <a:r>
                        <a:rPr lang="en-US" sz="1800" b="1" dirty="0">
                          <a:latin typeface="Arial"/>
                          <a:cs typeface="Arial"/>
                        </a:rPr>
                        <a:t>2.77</a:t>
                      </a:r>
                    </a:p>
                  </a:txBody>
                  <a:tcPr/>
                </a:tc>
                <a:extLst>
                  <a:ext uri="{0D108BD9-81ED-4DB2-BD59-A6C34878D82A}">
                    <a16:rowId xmlns:a16="http://schemas.microsoft.com/office/drawing/2014/main" val="10002"/>
                  </a:ext>
                </a:extLst>
              </a:tr>
              <a:tr h="381000">
                <a:tc>
                  <a:txBody>
                    <a:bodyPr/>
                    <a:lstStyle/>
                    <a:p>
                      <a:pPr algn="ctr"/>
                      <a:r>
                        <a:rPr lang="en-US" sz="1800" b="1" dirty="0">
                          <a:latin typeface="Arial"/>
                          <a:cs typeface="Arial"/>
                        </a:rPr>
                        <a:t>NAA</a:t>
                      </a:r>
                    </a:p>
                  </a:txBody>
                  <a:tcPr/>
                </a:tc>
                <a:tc>
                  <a:txBody>
                    <a:bodyPr/>
                    <a:lstStyle/>
                    <a:p>
                      <a:pPr algn="ctr"/>
                      <a:r>
                        <a:rPr lang="en-US" sz="1800" b="1" dirty="0">
                          <a:latin typeface="Arial"/>
                          <a:cs typeface="Arial"/>
                        </a:rPr>
                        <a:t>1.65</a:t>
                      </a:r>
                    </a:p>
                  </a:txBody>
                  <a:tcPr/>
                </a:tc>
                <a:extLst>
                  <a:ext uri="{0D108BD9-81ED-4DB2-BD59-A6C34878D82A}">
                    <a16:rowId xmlns:a16="http://schemas.microsoft.com/office/drawing/2014/main" val="10003"/>
                  </a:ext>
                </a:extLst>
              </a:tr>
              <a:tr h="304800">
                <a:tc>
                  <a:txBody>
                    <a:bodyPr/>
                    <a:lstStyle/>
                    <a:p>
                      <a:pPr algn="ctr"/>
                      <a:r>
                        <a:rPr lang="en-US" sz="1800" b="1" dirty="0" err="1">
                          <a:latin typeface="Arial"/>
                          <a:cs typeface="Arial"/>
                        </a:rPr>
                        <a:t>Glx</a:t>
                      </a:r>
                      <a:endParaRPr lang="en-US" sz="1800" b="1" dirty="0">
                        <a:latin typeface="Arial"/>
                        <a:cs typeface="Arial"/>
                      </a:endParaRPr>
                    </a:p>
                  </a:txBody>
                  <a:tcPr/>
                </a:tc>
                <a:tc>
                  <a:txBody>
                    <a:bodyPr/>
                    <a:lstStyle/>
                    <a:p>
                      <a:pPr algn="ctr"/>
                      <a:r>
                        <a:rPr lang="en-US" sz="1800" b="1" dirty="0">
                          <a:latin typeface="Arial"/>
                          <a:cs typeface="Arial"/>
                        </a:rPr>
                        <a:t>1.31</a:t>
                      </a:r>
                    </a:p>
                  </a:txBody>
                  <a:tcPr/>
                </a:tc>
                <a:extLst>
                  <a:ext uri="{0D108BD9-81ED-4DB2-BD59-A6C34878D82A}">
                    <a16:rowId xmlns:a16="http://schemas.microsoft.com/office/drawing/2014/main" val="10004"/>
                  </a:ext>
                </a:extLst>
              </a:tr>
              <a:tr h="320040">
                <a:tc>
                  <a:txBody>
                    <a:bodyPr/>
                    <a:lstStyle/>
                    <a:p>
                      <a:pPr algn="ctr"/>
                      <a:r>
                        <a:rPr lang="en-US" sz="1800" b="1" dirty="0" err="1">
                          <a:latin typeface="Arial"/>
                          <a:cs typeface="Arial"/>
                        </a:rPr>
                        <a:t>Gsh</a:t>
                      </a:r>
                      <a:endParaRPr lang="en-US" sz="1800" b="1" dirty="0">
                        <a:latin typeface="Arial"/>
                        <a:cs typeface="Arial"/>
                      </a:endParaRPr>
                    </a:p>
                  </a:txBody>
                  <a:tcPr/>
                </a:tc>
                <a:tc>
                  <a:txBody>
                    <a:bodyPr/>
                    <a:lstStyle/>
                    <a:p>
                      <a:pPr algn="ctr"/>
                      <a:r>
                        <a:rPr lang="en-US" sz="1800" b="1" dirty="0">
                          <a:latin typeface="Arial"/>
                          <a:cs typeface="Arial"/>
                        </a:rPr>
                        <a:t>0.79</a:t>
                      </a:r>
                    </a:p>
                  </a:txBody>
                  <a:tcPr/>
                </a:tc>
                <a:extLst>
                  <a:ext uri="{0D108BD9-81ED-4DB2-BD59-A6C34878D82A}">
                    <a16:rowId xmlns:a16="http://schemas.microsoft.com/office/drawing/2014/main" val="10005"/>
                  </a:ext>
                </a:extLst>
              </a:tr>
              <a:tr h="335280">
                <a:tc>
                  <a:txBody>
                    <a:bodyPr/>
                    <a:lstStyle/>
                    <a:p>
                      <a:pPr algn="ctr"/>
                      <a:r>
                        <a:rPr lang="en-US" sz="1800" b="1" dirty="0" err="1">
                          <a:latin typeface="Arial"/>
                          <a:cs typeface="Arial"/>
                        </a:rPr>
                        <a:t>mI</a:t>
                      </a:r>
                      <a:endParaRPr lang="en-US" sz="1800" b="1" dirty="0">
                        <a:latin typeface="Arial"/>
                        <a:cs typeface="Arial"/>
                      </a:endParaRPr>
                    </a:p>
                  </a:txBody>
                  <a:tcPr/>
                </a:tc>
                <a:tc>
                  <a:txBody>
                    <a:bodyPr/>
                    <a:lstStyle/>
                    <a:p>
                      <a:pPr algn="ctr"/>
                      <a:r>
                        <a:rPr lang="en-US" sz="1800" b="1" dirty="0">
                          <a:latin typeface="Arial"/>
                          <a:cs typeface="Arial"/>
                        </a:rPr>
                        <a:t>1.18</a:t>
                      </a:r>
                    </a:p>
                  </a:txBody>
                  <a:tcPr/>
                </a:tc>
                <a:extLst>
                  <a:ext uri="{0D108BD9-81ED-4DB2-BD59-A6C34878D82A}">
                    <a16:rowId xmlns:a16="http://schemas.microsoft.com/office/drawing/2014/main" val="10006"/>
                  </a:ext>
                </a:extLst>
              </a:tr>
              <a:tr h="350520">
                <a:tc>
                  <a:txBody>
                    <a:bodyPr/>
                    <a:lstStyle/>
                    <a:p>
                      <a:pPr algn="ctr"/>
                      <a:r>
                        <a:rPr lang="en-US" sz="1800" b="1" dirty="0">
                          <a:latin typeface="Arial"/>
                          <a:cs typeface="Arial"/>
                        </a:rPr>
                        <a:t>Asp</a:t>
                      </a:r>
                    </a:p>
                  </a:txBody>
                  <a:tcPr/>
                </a:tc>
                <a:tc>
                  <a:txBody>
                    <a:bodyPr/>
                    <a:lstStyle/>
                    <a:p>
                      <a:pPr algn="ctr"/>
                      <a:r>
                        <a:rPr lang="en-US" sz="1800" b="1" dirty="0">
                          <a:latin typeface="Arial"/>
                          <a:cs typeface="Arial"/>
                        </a:rPr>
                        <a:t>1.41</a:t>
                      </a:r>
                    </a:p>
                  </a:txBody>
                  <a:tcPr/>
                </a:tc>
                <a:extLst>
                  <a:ext uri="{0D108BD9-81ED-4DB2-BD59-A6C34878D82A}">
                    <a16:rowId xmlns:a16="http://schemas.microsoft.com/office/drawing/2014/main" val="10007"/>
                  </a:ext>
                </a:extLst>
              </a:tr>
              <a:tr h="365760">
                <a:tc>
                  <a:txBody>
                    <a:bodyPr/>
                    <a:lstStyle/>
                    <a:p>
                      <a:pPr algn="ctr"/>
                      <a:r>
                        <a:rPr lang="en-US" sz="1800" b="1" dirty="0">
                          <a:latin typeface="Arial"/>
                          <a:cs typeface="Arial"/>
                        </a:rPr>
                        <a:t>Tau</a:t>
                      </a:r>
                    </a:p>
                  </a:txBody>
                  <a:tcPr/>
                </a:tc>
                <a:tc>
                  <a:txBody>
                    <a:bodyPr/>
                    <a:lstStyle/>
                    <a:p>
                      <a:pPr algn="ctr"/>
                      <a:r>
                        <a:rPr lang="en-US" sz="1800" b="1" dirty="0">
                          <a:latin typeface="Arial"/>
                          <a:cs typeface="Arial"/>
                        </a:rPr>
                        <a:t>3.27</a:t>
                      </a:r>
                    </a:p>
                  </a:txBody>
                  <a:tcPr/>
                </a:tc>
                <a:extLst>
                  <a:ext uri="{0D108BD9-81ED-4DB2-BD59-A6C34878D82A}">
                    <a16:rowId xmlns:a16="http://schemas.microsoft.com/office/drawing/2014/main" val="10008"/>
                  </a:ext>
                </a:extLst>
              </a:tr>
            </a:tbl>
          </a:graphicData>
        </a:graphic>
      </p:graphicFrame>
      <p:sp>
        <p:nvSpPr>
          <p:cNvPr id="4" name="TextBox 3"/>
          <p:cNvSpPr txBox="1"/>
          <p:nvPr/>
        </p:nvSpPr>
        <p:spPr>
          <a:xfrm>
            <a:off x="2590800" y="6400800"/>
            <a:ext cx="5166799" cy="461665"/>
          </a:xfrm>
          <a:prstGeom prst="rect">
            <a:avLst/>
          </a:prstGeom>
          <a:noFill/>
        </p:spPr>
        <p:txBody>
          <a:bodyPr wrap="none" rtlCol="0">
            <a:spAutoFit/>
          </a:bodyPr>
          <a:lstStyle/>
          <a:p>
            <a:r>
              <a:rPr lang="en-US" b="1" dirty="0">
                <a:solidFill>
                  <a:srgbClr val="FFFF00"/>
                </a:solidFill>
                <a:latin typeface="Arial" charset="0"/>
                <a:ea typeface="Arial" charset="0"/>
                <a:cs typeface="Arial" charset="0"/>
              </a:rPr>
              <a:t>Localizer + Cal + MRS = 8 minutes</a:t>
            </a:r>
          </a:p>
        </p:txBody>
      </p:sp>
      <p:sp>
        <p:nvSpPr>
          <p:cNvPr id="2" name="TextBox 1">
            <a:extLst>
              <a:ext uri="{FF2B5EF4-FFF2-40B4-BE49-F238E27FC236}">
                <a16:creationId xmlns:a16="http://schemas.microsoft.com/office/drawing/2014/main" id="{5E5251FC-4919-E942-AB6B-B55778AF5CDB}"/>
              </a:ext>
            </a:extLst>
          </p:cNvPr>
          <p:cNvSpPr txBox="1"/>
          <p:nvPr/>
        </p:nvSpPr>
        <p:spPr>
          <a:xfrm>
            <a:off x="4724586" y="5826568"/>
            <a:ext cx="3441968" cy="738664"/>
          </a:xfrm>
          <a:prstGeom prst="rect">
            <a:avLst/>
          </a:prstGeom>
          <a:noFill/>
        </p:spPr>
        <p:txBody>
          <a:bodyPr wrap="none" rtlCol="0">
            <a:spAutoFit/>
          </a:bodyPr>
          <a:lstStyle/>
          <a:p>
            <a:r>
              <a:rPr lang="en-US" sz="1800" b="1" dirty="0">
                <a:solidFill>
                  <a:srgbClr val="FFFF00"/>
                </a:solidFill>
                <a:latin typeface="Arial" panose="020B0604020202020204" pitchFamily="34" charset="0"/>
                <a:cs typeface="Arial" panose="020B0604020202020204" pitchFamily="34" charset="0"/>
              </a:rPr>
              <a:t>Sequence from Ralph </a:t>
            </a:r>
            <a:r>
              <a:rPr lang="en-US" sz="1800" b="1" dirty="0" err="1">
                <a:solidFill>
                  <a:srgbClr val="FFFF00"/>
                </a:solidFill>
                <a:latin typeface="Arial" panose="020B0604020202020204" pitchFamily="34" charset="0"/>
                <a:cs typeface="Arial" panose="020B0604020202020204" pitchFamily="34" charset="0"/>
              </a:rPr>
              <a:t>Noeske</a:t>
            </a:r>
            <a:endParaRPr lang="en-US" sz="1800" b="1" dirty="0">
              <a:solidFill>
                <a:srgbClr val="FFFF00"/>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67962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27DF2-7568-6F42-B67E-87FC24F256EC}"/>
              </a:ext>
            </a:extLst>
          </p:cNvPr>
          <p:cNvSpPr>
            <a:spLocks noGrp="1"/>
          </p:cNvSpPr>
          <p:nvPr>
            <p:ph type="title"/>
          </p:nvPr>
        </p:nvSpPr>
        <p:spPr>
          <a:xfrm>
            <a:off x="685800" y="152400"/>
            <a:ext cx="7772400" cy="1143000"/>
          </a:xfrm>
        </p:spPr>
        <p:txBody>
          <a:bodyPr/>
          <a:lstStyle/>
          <a:p>
            <a:r>
              <a:rPr lang="en-US" dirty="0" err="1"/>
              <a:t>LCModel</a:t>
            </a:r>
            <a:r>
              <a:rPr lang="en-US" dirty="0"/>
              <a:t> Analysis</a:t>
            </a:r>
          </a:p>
        </p:txBody>
      </p:sp>
      <p:pic>
        <p:nvPicPr>
          <p:cNvPr id="4098" name="Picture 2" descr="Image result for LCMOdel">
            <a:extLst>
              <a:ext uri="{FF2B5EF4-FFF2-40B4-BE49-F238E27FC236}">
                <a16:creationId xmlns:a16="http://schemas.microsoft.com/office/drawing/2014/main" id="{F69D3E4D-CF0A-464A-A17D-5347272F1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3962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7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228600"/>
            <a:ext cx="7772400" cy="1143000"/>
          </a:xfrm>
        </p:spPr>
        <p:txBody>
          <a:bodyPr/>
          <a:lstStyle/>
          <a:p>
            <a:r>
              <a:rPr lang="en-US" baseline="30000">
                <a:ea typeface="ＭＳ Ｐゴシック" charset="-128"/>
                <a:cs typeface="ＭＳ Ｐゴシック" charset="-128"/>
              </a:rPr>
              <a:t>31</a:t>
            </a:r>
            <a:r>
              <a:rPr lang="en-US">
                <a:ea typeface="ＭＳ Ｐゴシック" charset="-128"/>
                <a:cs typeface="ＭＳ Ｐゴシック" charset="-128"/>
              </a:rPr>
              <a:t>P Spectrum</a:t>
            </a:r>
          </a:p>
        </p:txBody>
      </p:sp>
      <p:sp>
        <p:nvSpPr>
          <p:cNvPr id="3" name="Content Placeholder 2"/>
          <p:cNvSpPr>
            <a:spLocks noGrp="1"/>
          </p:cNvSpPr>
          <p:nvPr>
            <p:ph idx="1"/>
          </p:nvPr>
        </p:nvSpPr>
        <p:spPr>
          <a:xfrm>
            <a:off x="609600" y="1143000"/>
            <a:ext cx="7391400" cy="4114800"/>
          </a:xfrm>
        </p:spPr>
        <p:txBody>
          <a:bodyPr>
            <a:normAutofit fontScale="85000" lnSpcReduction="20000"/>
          </a:bodyPr>
          <a:lstStyle/>
          <a:p>
            <a:pPr>
              <a:defRPr/>
            </a:pPr>
            <a:r>
              <a:rPr lang="en-US" dirty="0"/>
              <a:t>Early MRS focused on phosphorus spectrum </a:t>
            </a:r>
          </a:p>
          <a:p>
            <a:pPr lvl="1">
              <a:defRPr/>
            </a:pPr>
            <a:r>
              <a:rPr lang="en-US" dirty="0"/>
              <a:t>Marker for cellular energy metabolism</a:t>
            </a:r>
          </a:p>
          <a:p>
            <a:pPr lvl="1">
              <a:defRPr/>
            </a:pPr>
            <a:r>
              <a:rPr lang="en-US" dirty="0"/>
              <a:t>Larger chemical shift 30ppm</a:t>
            </a:r>
          </a:p>
          <a:p>
            <a:pPr>
              <a:defRPr/>
            </a:pPr>
            <a:r>
              <a:rPr lang="en-US" dirty="0"/>
              <a:t>Metabolites visible in spectrum</a:t>
            </a:r>
          </a:p>
          <a:p>
            <a:pPr lvl="1">
              <a:defRPr/>
            </a:pPr>
            <a:r>
              <a:rPr lang="en-US" dirty="0"/>
              <a:t>Adenosine </a:t>
            </a:r>
            <a:r>
              <a:rPr lang="en-US" dirty="0" err="1"/>
              <a:t>triphosphate</a:t>
            </a:r>
            <a:r>
              <a:rPr lang="en-US" dirty="0"/>
              <a:t> (ATP)</a:t>
            </a:r>
          </a:p>
          <a:p>
            <a:pPr lvl="1">
              <a:defRPr/>
            </a:pPr>
            <a:r>
              <a:rPr lang="en-US" dirty="0"/>
              <a:t>Adenosine </a:t>
            </a:r>
            <a:r>
              <a:rPr lang="en-US" dirty="0" err="1"/>
              <a:t>diphosphate</a:t>
            </a:r>
            <a:r>
              <a:rPr lang="en-US" dirty="0"/>
              <a:t> (ADP)</a:t>
            </a:r>
          </a:p>
          <a:p>
            <a:pPr lvl="1">
              <a:defRPr/>
            </a:pPr>
            <a:r>
              <a:rPr lang="en-US" dirty="0" err="1"/>
              <a:t>Phosphocreatine</a:t>
            </a:r>
            <a:r>
              <a:rPr lang="en-US" dirty="0"/>
              <a:t> (</a:t>
            </a:r>
            <a:r>
              <a:rPr lang="en-US" dirty="0" err="1"/>
              <a:t>PCr</a:t>
            </a:r>
            <a:r>
              <a:rPr lang="en-US" dirty="0"/>
              <a:t>)</a:t>
            </a:r>
          </a:p>
          <a:p>
            <a:pPr lvl="1">
              <a:defRPr/>
            </a:pPr>
            <a:r>
              <a:rPr lang="en-US" dirty="0"/>
              <a:t>Inorganic phosphate (Pi)</a:t>
            </a:r>
          </a:p>
          <a:p>
            <a:pPr lvl="1">
              <a:defRPr/>
            </a:pPr>
            <a:r>
              <a:rPr lang="en-US" dirty="0" err="1"/>
              <a:t>Phosphodiester</a:t>
            </a:r>
            <a:r>
              <a:rPr lang="en-US" dirty="0"/>
              <a:t> (PDE)</a:t>
            </a:r>
          </a:p>
          <a:p>
            <a:pPr lvl="1">
              <a:defRPr/>
            </a:pPr>
            <a:r>
              <a:rPr lang="en-US" dirty="0" err="1"/>
              <a:t>Phosphomonoester</a:t>
            </a:r>
            <a:r>
              <a:rPr lang="en-US" dirty="0"/>
              <a:t> (PME)</a:t>
            </a:r>
          </a:p>
          <a:p>
            <a:pPr lvl="1">
              <a:defRPr/>
            </a:pPr>
            <a:endParaRPr lang="en-US" dirty="0"/>
          </a:p>
        </p:txBody>
      </p:sp>
      <p:sp>
        <p:nvSpPr>
          <p:cNvPr id="4" name="Right Brace 3"/>
          <p:cNvSpPr/>
          <p:nvPr/>
        </p:nvSpPr>
        <p:spPr>
          <a:xfrm>
            <a:off x="5029200" y="4191000"/>
            <a:ext cx="3048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8677" name="TextBox 4"/>
          <p:cNvSpPr txBox="1">
            <a:spLocks noChangeArrowheads="1"/>
          </p:cNvSpPr>
          <p:nvPr/>
        </p:nvSpPr>
        <p:spPr bwMode="auto">
          <a:xfrm>
            <a:off x="5334000" y="4343400"/>
            <a:ext cx="2798763" cy="400050"/>
          </a:xfrm>
          <a:prstGeom prst="rect">
            <a:avLst/>
          </a:prstGeom>
          <a:noFill/>
          <a:ln w="9525">
            <a:noFill/>
            <a:miter lim="800000"/>
            <a:headEnd/>
            <a:tailEnd/>
          </a:ln>
        </p:spPr>
        <p:txBody>
          <a:bodyPr wrap="none">
            <a:prstTxWarp prst="textNoShape">
              <a:avLst/>
            </a:prstTxWarp>
            <a:spAutoFit/>
          </a:bodyPr>
          <a:lstStyle/>
          <a:p>
            <a:r>
              <a:rPr lang="en-US" sz="2000"/>
              <a:t>Membrane phospholipids</a:t>
            </a:r>
          </a:p>
        </p:txBody>
      </p:sp>
      <p:sp>
        <p:nvSpPr>
          <p:cNvPr id="6" name="Right Brace 5"/>
          <p:cNvSpPr/>
          <p:nvPr/>
        </p:nvSpPr>
        <p:spPr>
          <a:xfrm>
            <a:off x="5562600" y="2667000"/>
            <a:ext cx="381000" cy="1524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8679" name="TextBox 6"/>
          <p:cNvSpPr txBox="1">
            <a:spLocks noChangeArrowheads="1"/>
          </p:cNvSpPr>
          <p:nvPr/>
        </p:nvSpPr>
        <p:spPr bwMode="auto">
          <a:xfrm>
            <a:off x="5943600" y="3200400"/>
            <a:ext cx="3028950" cy="400050"/>
          </a:xfrm>
          <a:prstGeom prst="rect">
            <a:avLst/>
          </a:prstGeom>
          <a:noFill/>
          <a:ln w="9525">
            <a:noFill/>
            <a:miter lim="800000"/>
            <a:headEnd/>
            <a:tailEnd/>
          </a:ln>
        </p:spPr>
        <p:txBody>
          <a:bodyPr wrap="none">
            <a:prstTxWarp prst="textNoShape">
              <a:avLst/>
            </a:prstTxWarp>
            <a:spAutoFit/>
          </a:bodyPr>
          <a:lstStyle/>
          <a:p>
            <a:r>
              <a:rPr lang="en-US" sz="2000"/>
              <a:t>Cellular energy metabolism</a:t>
            </a:r>
          </a:p>
        </p:txBody>
      </p:sp>
    </p:spTree>
    <p:extLst>
      <p:ext uri="{BB962C8B-B14F-4D97-AF65-F5344CB8AC3E}">
        <p14:creationId xmlns:p14="http://schemas.microsoft.com/office/powerpoint/2010/main" val="395697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76200"/>
            <a:ext cx="7772400" cy="1143000"/>
          </a:xfrm>
        </p:spPr>
        <p:txBody>
          <a:bodyPr/>
          <a:lstStyle/>
          <a:p>
            <a:r>
              <a:rPr lang="en-US" baseline="30000" dirty="0">
                <a:ea typeface="ＭＳ Ｐゴシック" charset="-128"/>
                <a:cs typeface="ＭＳ Ｐゴシック" charset="-128"/>
              </a:rPr>
              <a:t>31</a:t>
            </a:r>
            <a:r>
              <a:rPr lang="en-US" dirty="0">
                <a:ea typeface="ＭＳ Ｐゴシック" charset="-128"/>
                <a:cs typeface="ＭＳ Ｐゴシック" charset="-128"/>
              </a:rPr>
              <a:t>P Studies</a:t>
            </a:r>
          </a:p>
        </p:txBody>
      </p:sp>
      <p:sp>
        <p:nvSpPr>
          <p:cNvPr id="3" name="Content Placeholder 2"/>
          <p:cNvSpPr>
            <a:spLocks noGrp="1"/>
          </p:cNvSpPr>
          <p:nvPr>
            <p:ph sz="half" idx="1"/>
          </p:nvPr>
        </p:nvSpPr>
        <p:spPr>
          <a:xfrm>
            <a:off x="685800" y="1295400"/>
            <a:ext cx="3810000" cy="4114800"/>
          </a:xfrm>
        </p:spPr>
        <p:txBody>
          <a:bodyPr>
            <a:normAutofit fontScale="92500"/>
          </a:bodyPr>
          <a:lstStyle/>
          <a:p>
            <a:pPr>
              <a:defRPr/>
            </a:pPr>
            <a:r>
              <a:rPr lang="en-US" dirty="0"/>
              <a:t>MR gold-standard for pH measures</a:t>
            </a:r>
          </a:p>
          <a:p>
            <a:pPr lvl="1">
              <a:defRPr/>
            </a:pPr>
            <a:r>
              <a:rPr lang="en-US" dirty="0"/>
              <a:t>Measure chemical shift between Pi and </a:t>
            </a:r>
            <a:r>
              <a:rPr lang="en-US" dirty="0" err="1"/>
              <a:t>PCr</a:t>
            </a:r>
            <a:endParaRPr lang="en-US" dirty="0"/>
          </a:p>
          <a:p>
            <a:pPr lvl="1">
              <a:defRPr/>
            </a:pPr>
            <a:r>
              <a:rPr lang="en-US" dirty="0"/>
              <a:t>Frequency shift in Pi is dependent on pH and </a:t>
            </a:r>
            <a:r>
              <a:rPr lang="en-US" dirty="0" err="1"/>
              <a:t>PCr</a:t>
            </a:r>
            <a:r>
              <a:rPr lang="en-US" dirty="0"/>
              <a:t> is used as a reference</a:t>
            </a:r>
          </a:p>
          <a:p>
            <a:pPr>
              <a:defRPr/>
            </a:pPr>
            <a:r>
              <a:rPr lang="en-US" dirty="0"/>
              <a:t>Low spatial and temporal resolution</a:t>
            </a:r>
          </a:p>
        </p:txBody>
      </p:sp>
      <p:pic>
        <p:nvPicPr>
          <p:cNvPr id="5" name="Picture 4"/>
          <p:cNvPicPr>
            <a:picLocks noChangeAspect="1"/>
          </p:cNvPicPr>
          <p:nvPr/>
        </p:nvPicPr>
        <p:blipFill rotWithShape="1">
          <a:blip r:embed="rId2"/>
          <a:srcRect b="51786"/>
          <a:stretch/>
        </p:blipFill>
        <p:spPr>
          <a:xfrm>
            <a:off x="5486400" y="1066800"/>
            <a:ext cx="2581656" cy="2057400"/>
          </a:xfrm>
          <a:prstGeom prst="rect">
            <a:avLst/>
          </a:prstGeom>
        </p:spPr>
      </p:pic>
      <p:pic>
        <p:nvPicPr>
          <p:cNvPr id="4" name="Picture 3"/>
          <p:cNvPicPr>
            <a:picLocks noChangeAspect="1"/>
          </p:cNvPicPr>
          <p:nvPr/>
        </p:nvPicPr>
        <p:blipFill>
          <a:blip r:embed="rId3"/>
          <a:stretch>
            <a:fillRect/>
          </a:stretch>
        </p:blipFill>
        <p:spPr>
          <a:xfrm>
            <a:off x="4953000" y="3276600"/>
            <a:ext cx="3927231" cy="3352800"/>
          </a:xfrm>
          <a:prstGeom prst="rect">
            <a:avLst/>
          </a:prstGeom>
        </p:spPr>
      </p:pic>
    </p:spTree>
    <p:extLst>
      <p:ext uri="{BB962C8B-B14F-4D97-AF65-F5344CB8AC3E}">
        <p14:creationId xmlns:p14="http://schemas.microsoft.com/office/powerpoint/2010/main" val="32353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80B0-576F-EE46-B833-76E10559F782}"/>
              </a:ext>
            </a:extLst>
          </p:cNvPr>
          <p:cNvSpPr>
            <a:spLocks noGrp="1"/>
          </p:cNvSpPr>
          <p:nvPr>
            <p:ph type="title"/>
          </p:nvPr>
        </p:nvSpPr>
        <p:spPr>
          <a:xfrm>
            <a:off x="5454853" y="2301433"/>
            <a:ext cx="3581400" cy="1143000"/>
          </a:xfrm>
        </p:spPr>
        <p:txBody>
          <a:bodyPr/>
          <a:lstStyle/>
          <a:p>
            <a:r>
              <a:rPr lang="en-US" baseline="30000" dirty="0"/>
              <a:t>31</a:t>
            </a:r>
            <a:r>
              <a:rPr lang="en-US" dirty="0"/>
              <a:t>P Brain Data</a:t>
            </a:r>
          </a:p>
        </p:txBody>
      </p:sp>
      <p:pic>
        <p:nvPicPr>
          <p:cNvPr id="4" name="Picture 3">
            <a:extLst>
              <a:ext uri="{FF2B5EF4-FFF2-40B4-BE49-F238E27FC236}">
                <a16:creationId xmlns:a16="http://schemas.microsoft.com/office/drawing/2014/main" id="{AD804D3F-7825-0C45-8808-DE3452D9886A}"/>
              </a:ext>
            </a:extLst>
          </p:cNvPr>
          <p:cNvPicPr/>
          <p:nvPr/>
        </p:nvPicPr>
        <p:blipFill>
          <a:blip r:embed="rId2">
            <a:extLst>
              <a:ext uri="{28A0092B-C50C-407E-A947-70E740481C1C}">
                <a14:useLocalDpi xmlns:a14="http://schemas.microsoft.com/office/drawing/2010/main" val="0"/>
              </a:ext>
            </a:extLst>
          </a:blip>
          <a:stretch>
            <a:fillRect/>
          </a:stretch>
        </p:blipFill>
        <p:spPr>
          <a:xfrm>
            <a:off x="20256" y="-36653"/>
            <a:ext cx="5943600" cy="4457700"/>
          </a:xfrm>
          <a:prstGeom prst="rect">
            <a:avLst/>
          </a:prstGeom>
        </p:spPr>
      </p:pic>
      <p:graphicFrame>
        <p:nvGraphicFramePr>
          <p:cNvPr id="5" name="Table 4">
            <a:extLst>
              <a:ext uri="{FF2B5EF4-FFF2-40B4-BE49-F238E27FC236}">
                <a16:creationId xmlns:a16="http://schemas.microsoft.com/office/drawing/2014/main" id="{0D0F4654-1E7C-4540-873E-5E82D7EF0652}"/>
              </a:ext>
            </a:extLst>
          </p:cNvPr>
          <p:cNvGraphicFramePr>
            <a:graphicFrameLocks noGrp="1"/>
          </p:cNvGraphicFramePr>
          <p:nvPr>
            <p:extLst>
              <p:ext uri="{D42A27DB-BD31-4B8C-83A1-F6EECF244321}">
                <p14:modId xmlns:p14="http://schemas.microsoft.com/office/powerpoint/2010/main" val="1163556522"/>
              </p:ext>
            </p:extLst>
          </p:nvPr>
        </p:nvGraphicFramePr>
        <p:xfrm>
          <a:off x="3666963" y="4855419"/>
          <a:ext cx="5453888" cy="1854200"/>
        </p:xfrm>
        <a:graphic>
          <a:graphicData uri="http://schemas.openxmlformats.org/drawingml/2006/table">
            <a:tbl>
              <a:tblPr firstRow="1" bandRow="1">
                <a:tableStyleId>{21E4AEA4-8DFA-4A89-87EB-49C32662AFE0}</a:tableStyleId>
              </a:tblPr>
              <a:tblGrid>
                <a:gridCol w="1143000">
                  <a:extLst>
                    <a:ext uri="{9D8B030D-6E8A-4147-A177-3AD203B41FA5}">
                      <a16:colId xmlns:a16="http://schemas.microsoft.com/office/drawing/2014/main" val="3456925643"/>
                    </a:ext>
                  </a:extLst>
                </a:gridCol>
                <a:gridCol w="1524000">
                  <a:extLst>
                    <a:ext uri="{9D8B030D-6E8A-4147-A177-3AD203B41FA5}">
                      <a16:colId xmlns:a16="http://schemas.microsoft.com/office/drawing/2014/main" val="1725081486"/>
                    </a:ext>
                  </a:extLst>
                </a:gridCol>
                <a:gridCol w="1262888">
                  <a:extLst>
                    <a:ext uri="{9D8B030D-6E8A-4147-A177-3AD203B41FA5}">
                      <a16:colId xmlns:a16="http://schemas.microsoft.com/office/drawing/2014/main" val="3070492732"/>
                    </a:ext>
                  </a:extLst>
                </a:gridCol>
                <a:gridCol w="1524000">
                  <a:extLst>
                    <a:ext uri="{9D8B030D-6E8A-4147-A177-3AD203B41FA5}">
                      <a16:colId xmlns:a16="http://schemas.microsoft.com/office/drawing/2014/main" val="4122422929"/>
                    </a:ext>
                  </a:extLst>
                </a:gridCol>
              </a:tblGrid>
              <a:tr h="370840">
                <a:tc>
                  <a:txBody>
                    <a:bodyPr/>
                    <a:lstStyle/>
                    <a:p>
                      <a:r>
                        <a:rPr lang="en-US" dirty="0"/>
                        <a:t>Peak</a:t>
                      </a:r>
                    </a:p>
                  </a:txBody>
                  <a:tcPr/>
                </a:tc>
                <a:tc gridSpan="3">
                  <a:txBody>
                    <a:bodyPr/>
                    <a:lstStyle/>
                    <a:p>
                      <a:r>
                        <a:rPr lang="en-US" dirty="0"/>
                        <a:t>Coefficient of Variation (%)</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42578723"/>
                  </a:ext>
                </a:extLst>
              </a:tr>
              <a:tr h="370840">
                <a:tc>
                  <a:txBody>
                    <a:bodyPr/>
                    <a:lstStyle/>
                    <a:p>
                      <a:pPr algn="ctr"/>
                      <a:endParaRPr lang="en-US" dirty="0"/>
                    </a:p>
                  </a:txBody>
                  <a:tcPr/>
                </a:tc>
                <a:tc>
                  <a:txBody>
                    <a:bodyPr/>
                    <a:lstStyle/>
                    <a:p>
                      <a:pPr algn="ctr"/>
                      <a:r>
                        <a:rPr lang="en-US" dirty="0"/>
                        <a:t>HSVD</a:t>
                      </a:r>
                    </a:p>
                  </a:txBody>
                  <a:tcPr/>
                </a:tc>
                <a:tc>
                  <a:txBody>
                    <a:bodyPr/>
                    <a:lstStyle/>
                    <a:p>
                      <a:pPr algn="ctr"/>
                      <a:r>
                        <a:rPr lang="en-US" dirty="0"/>
                        <a:t>AMARES</a:t>
                      </a:r>
                    </a:p>
                  </a:txBody>
                  <a:tcPr/>
                </a:tc>
                <a:tc>
                  <a:txBody>
                    <a:bodyPr/>
                    <a:lstStyle/>
                    <a:p>
                      <a:pPr algn="ctr"/>
                      <a:r>
                        <a:rPr lang="en-US" dirty="0"/>
                        <a:t>Integration</a:t>
                      </a:r>
                    </a:p>
                  </a:txBody>
                  <a:tcPr/>
                </a:tc>
                <a:extLst>
                  <a:ext uri="{0D108BD9-81ED-4DB2-BD59-A6C34878D82A}">
                    <a16:rowId xmlns:a16="http://schemas.microsoft.com/office/drawing/2014/main" val="1936137782"/>
                  </a:ext>
                </a:extLst>
              </a:tr>
              <a:tr h="370840">
                <a:tc>
                  <a:txBody>
                    <a:bodyPr/>
                    <a:lstStyle/>
                    <a:p>
                      <a:pPr algn="ctr"/>
                      <a:r>
                        <a:rPr lang="el-GR" sz="1800" kern="1200" dirty="0">
                          <a:effectLst/>
                        </a:rPr>
                        <a:t>γ</a:t>
                      </a:r>
                      <a:r>
                        <a:rPr lang="en-US" dirty="0"/>
                        <a:t>-ATP</a:t>
                      </a:r>
                    </a:p>
                  </a:txBody>
                  <a:tcPr/>
                </a:tc>
                <a:tc>
                  <a:txBody>
                    <a:bodyPr/>
                    <a:lstStyle/>
                    <a:p>
                      <a:pPr algn="ctr"/>
                      <a:r>
                        <a:rPr lang="en-US" dirty="0"/>
                        <a:t>4.9 </a:t>
                      </a:r>
                      <a:r>
                        <a:rPr lang="en-US" sz="1800" kern="1200" dirty="0">
                          <a:effectLst/>
                          <a:sym typeface="Symbol" pitchFamily="2" charset="2"/>
                        </a:rPr>
                        <a:t></a:t>
                      </a:r>
                      <a:r>
                        <a:rPr lang="en-US" dirty="0">
                          <a:effectLst/>
                        </a:rPr>
                        <a:t> </a:t>
                      </a:r>
                      <a:r>
                        <a:rPr lang="en-US" dirty="0"/>
                        <a:t>0.9</a:t>
                      </a:r>
                    </a:p>
                  </a:txBody>
                  <a:tcPr/>
                </a:tc>
                <a:tc>
                  <a:txBody>
                    <a:bodyPr/>
                    <a:lstStyle/>
                    <a:p>
                      <a:pPr algn="ctr"/>
                      <a:r>
                        <a:rPr lang="en-US" dirty="0"/>
                        <a:t>6.7</a:t>
                      </a:r>
                      <a:r>
                        <a:rPr lang="en-US" sz="1800" kern="1200" dirty="0">
                          <a:effectLst/>
                          <a:sym typeface="Symbol" pitchFamily="2" charset="2"/>
                        </a:rPr>
                        <a:t></a:t>
                      </a:r>
                      <a:r>
                        <a:rPr lang="en-US" dirty="0">
                          <a:effectLst/>
                        </a:rPr>
                        <a:t> </a:t>
                      </a:r>
                      <a:r>
                        <a:rPr lang="en-US" dirty="0"/>
                        <a:t> 2.4</a:t>
                      </a:r>
                    </a:p>
                  </a:txBody>
                  <a:tcPr/>
                </a:tc>
                <a:tc>
                  <a:txBody>
                    <a:bodyPr/>
                    <a:lstStyle/>
                    <a:p>
                      <a:pPr algn="ctr"/>
                      <a:r>
                        <a:rPr lang="en-US" dirty="0"/>
                        <a:t>4.1</a:t>
                      </a:r>
                      <a:r>
                        <a:rPr lang="en-US" sz="1800" kern="1200" dirty="0">
                          <a:effectLst/>
                          <a:sym typeface="Symbol" pitchFamily="2" charset="2"/>
                        </a:rPr>
                        <a:t></a:t>
                      </a:r>
                      <a:r>
                        <a:rPr lang="en-US" dirty="0">
                          <a:effectLst/>
                        </a:rPr>
                        <a:t> </a:t>
                      </a:r>
                      <a:r>
                        <a:rPr lang="en-US" dirty="0"/>
                        <a:t> 1.7</a:t>
                      </a:r>
                    </a:p>
                  </a:txBody>
                  <a:tcPr/>
                </a:tc>
                <a:extLst>
                  <a:ext uri="{0D108BD9-81ED-4DB2-BD59-A6C34878D82A}">
                    <a16:rowId xmlns:a16="http://schemas.microsoft.com/office/drawing/2014/main" val="4006574179"/>
                  </a:ext>
                </a:extLst>
              </a:tr>
              <a:tr h="370840">
                <a:tc>
                  <a:txBody>
                    <a:bodyPr/>
                    <a:lstStyle/>
                    <a:p>
                      <a:pPr algn="ctr"/>
                      <a:r>
                        <a:rPr lang="en-US" dirty="0"/>
                        <a:t>⍺-ATP</a:t>
                      </a:r>
                    </a:p>
                  </a:txBody>
                  <a:tcPr/>
                </a:tc>
                <a:tc>
                  <a:txBody>
                    <a:bodyPr/>
                    <a:lstStyle/>
                    <a:p>
                      <a:pPr algn="ctr"/>
                      <a:r>
                        <a:rPr lang="en-US" dirty="0"/>
                        <a:t>5.3 </a:t>
                      </a:r>
                      <a:r>
                        <a:rPr lang="en-US" sz="1800" kern="1200" dirty="0">
                          <a:effectLst/>
                          <a:sym typeface="Symbol" pitchFamily="2" charset="2"/>
                        </a:rPr>
                        <a:t></a:t>
                      </a:r>
                      <a:r>
                        <a:rPr lang="en-US" dirty="0">
                          <a:effectLst/>
                        </a:rPr>
                        <a:t> </a:t>
                      </a:r>
                      <a:r>
                        <a:rPr lang="en-US" dirty="0"/>
                        <a:t>4.6</a:t>
                      </a:r>
                    </a:p>
                  </a:txBody>
                  <a:tcPr/>
                </a:tc>
                <a:tc>
                  <a:txBody>
                    <a:bodyPr/>
                    <a:lstStyle/>
                    <a:p>
                      <a:pPr algn="ctr"/>
                      <a:r>
                        <a:rPr lang="en-US" dirty="0"/>
                        <a:t>4.3 </a:t>
                      </a:r>
                      <a:r>
                        <a:rPr lang="en-US" sz="1800" kern="1200" dirty="0">
                          <a:effectLst/>
                          <a:sym typeface="Symbol" pitchFamily="2" charset="2"/>
                        </a:rPr>
                        <a:t></a:t>
                      </a:r>
                      <a:r>
                        <a:rPr lang="en-US" dirty="0">
                          <a:effectLst/>
                        </a:rPr>
                        <a:t> </a:t>
                      </a:r>
                      <a:r>
                        <a:rPr lang="en-US" dirty="0"/>
                        <a:t>1.1</a:t>
                      </a:r>
                    </a:p>
                  </a:txBody>
                  <a:tcPr/>
                </a:tc>
                <a:tc>
                  <a:txBody>
                    <a:bodyPr/>
                    <a:lstStyle/>
                    <a:p>
                      <a:pPr algn="ctr"/>
                      <a:r>
                        <a:rPr lang="en-US" dirty="0"/>
                        <a:t>3.6</a:t>
                      </a:r>
                      <a:r>
                        <a:rPr lang="en-US" sz="1800" kern="1200" dirty="0">
                          <a:effectLst/>
                          <a:sym typeface="Symbol" pitchFamily="2" charset="2"/>
                        </a:rPr>
                        <a:t></a:t>
                      </a:r>
                      <a:r>
                        <a:rPr lang="en-US" dirty="0">
                          <a:effectLst/>
                        </a:rPr>
                        <a:t> </a:t>
                      </a:r>
                      <a:r>
                        <a:rPr lang="en-US" dirty="0"/>
                        <a:t> 2.8</a:t>
                      </a:r>
                    </a:p>
                  </a:txBody>
                  <a:tcPr/>
                </a:tc>
                <a:extLst>
                  <a:ext uri="{0D108BD9-81ED-4DB2-BD59-A6C34878D82A}">
                    <a16:rowId xmlns:a16="http://schemas.microsoft.com/office/drawing/2014/main" val="181623628"/>
                  </a:ext>
                </a:extLst>
              </a:tr>
              <a:tr h="370840">
                <a:tc>
                  <a:txBody>
                    <a:bodyPr/>
                    <a:lstStyle/>
                    <a:p>
                      <a:pPr algn="ctr"/>
                      <a:r>
                        <a:rPr lang="en-US" sz="1800" kern="1200" dirty="0">
                          <a:effectLst/>
                        </a:rPr>
                        <a:t>β</a:t>
                      </a:r>
                      <a:r>
                        <a:rPr lang="en-US" dirty="0">
                          <a:effectLst/>
                        </a:rPr>
                        <a:t> </a:t>
                      </a:r>
                      <a:r>
                        <a:rPr lang="en-US" dirty="0"/>
                        <a:t>-ATP</a:t>
                      </a:r>
                    </a:p>
                  </a:txBody>
                  <a:tcPr/>
                </a:tc>
                <a:tc>
                  <a:txBody>
                    <a:bodyPr/>
                    <a:lstStyle/>
                    <a:p>
                      <a:pPr algn="ctr"/>
                      <a:r>
                        <a:rPr lang="en-US" dirty="0"/>
                        <a:t>2.1 </a:t>
                      </a:r>
                      <a:r>
                        <a:rPr lang="en-US" sz="1800" kern="1200" dirty="0">
                          <a:effectLst/>
                          <a:sym typeface="Symbol" pitchFamily="2" charset="2"/>
                        </a:rPr>
                        <a:t></a:t>
                      </a:r>
                      <a:r>
                        <a:rPr lang="en-US" dirty="0">
                          <a:effectLst/>
                        </a:rPr>
                        <a:t> </a:t>
                      </a:r>
                      <a:r>
                        <a:rPr lang="en-US" dirty="0"/>
                        <a:t>1.6</a:t>
                      </a:r>
                    </a:p>
                  </a:txBody>
                  <a:tcPr/>
                </a:tc>
                <a:tc>
                  <a:txBody>
                    <a:bodyPr/>
                    <a:lstStyle/>
                    <a:p>
                      <a:pPr algn="ctr"/>
                      <a:r>
                        <a:rPr lang="en-US" dirty="0"/>
                        <a:t>2.0 </a:t>
                      </a:r>
                      <a:r>
                        <a:rPr lang="en-US" sz="1800" kern="1200" dirty="0">
                          <a:effectLst/>
                          <a:sym typeface="Symbol" pitchFamily="2" charset="2"/>
                        </a:rPr>
                        <a:t></a:t>
                      </a:r>
                      <a:r>
                        <a:rPr lang="en-US" dirty="0">
                          <a:effectLst/>
                        </a:rPr>
                        <a:t> </a:t>
                      </a:r>
                      <a:r>
                        <a:rPr lang="en-US" dirty="0"/>
                        <a:t>0.8</a:t>
                      </a:r>
                    </a:p>
                  </a:txBody>
                  <a:tcPr/>
                </a:tc>
                <a:tc>
                  <a:txBody>
                    <a:bodyPr/>
                    <a:lstStyle/>
                    <a:p>
                      <a:pPr algn="ctr"/>
                      <a:r>
                        <a:rPr lang="en-US" dirty="0"/>
                        <a:t>1.3</a:t>
                      </a:r>
                      <a:r>
                        <a:rPr lang="en-US" sz="1800" kern="1200" dirty="0">
                          <a:effectLst/>
                          <a:sym typeface="Symbol" pitchFamily="2" charset="2"/>
                        </a:rPr>
                        <a:t></a:t>
                      </a:r>
                      <a:r>
                        <a:rPr lang="en-US" dirty="0">
                          <a:effectLst/>
                        </a:rPr>
                        <a:t> </a:t>
                      </a:r>
                      <a:r>
                        <a:rPr lang="en-US" dirty="0"/>
                        <a:t> 1.0</a:t>
                      </a:r>
                    </a:p>
                  </a:txBody>
                  <a:tcPr/>
                </a:tc>
                <a:extLst>
                  <a:ext uri="{0D108BD9-81ED-4DB2-BD59-A6C34878D82A}">
                    <a16:rowId xmlns:a16="http://schemas.microsoft.com/office/drawing/2014/main" val="1751326962"/>
                  </a:ext>
                </a:extLst>
              </a:tr>
            </a:tbl>
          </a:graphicData>
        </a:graphic>
      </p:graphicFrame>
      <p:sp>
        <p:nvSpPr>
          <p:cNvPr id="6" name="TextBox 5">
            <a:extLst>
              <a:ext uri="{FF2B5EF4-FFF2-40B4-BE49-F238E27FC236}">
                <a16:creationId xmlns:a16="http://schemas.microsoft.com/office/drawing/2014/main" id="{E690C1D9-40DD-8749-84FF-DD3A9967E3CB}"/>
              </a:ext>
            </a:extLst>
          </p:cNvPr>
          <p:cNvSpPr txBox="1"/>
          <p:nvPr/>
        </p:nvSpPr>
        <p:spPr>
          <a:xfrm>
            <a:off x="0" y="5080870"/>
            <a:ext cx="2179636" cy="461665"/>
          </a:xfrm>
          <a:prstGeom prst="rect">
            <a:avLst/>
          </a:prstGeom>
          <a:noFill/>
        </p:spPr>
        <p:txBody>
          <a:bodyPr wrap="none" rtlCol="0">
            <a:spAutoFit/>
          </a:bodyPr>
          <a:lstStyle/>
          <a:p>
            <a:r>
              <a:rPr lang="en-US" dirty="0">
                <a:latin typeface="Arial" charset="0"/>
                <a:ea typeface="Arial" charset="0"/>
                <a:cs typeface="Arial" charset="0"/>
              </a:rPr>
              <a:t>Work of Jia Xu</a:t>
            </a:r>
          </a:p>
        </p:txBody>
      </p:sp>
    </p:spTree>
    <p:extLst>
      <p:ext uri="{BB962C8B-B14F-4D97-AF65-F5344CB8AC3E}">
        <p14:creationId xmlns:p14="http://schemas.microsoft.com/office/powerpoint/2010/main" val="418304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C670-42C7-C04C-B8B7-8C75F57462AC}"/>
              </a:ext>
            </a:extLst>
          </p:cNvPr>
          <p:cNvSpPr>
            <a:spLocks noGrp="1"/>
          </p:cNvSpPr>
          <p:nvPr>
            <p:ph type="title"/>
          </p:nvPr>
        </p:nvSpPr>
        <p:spPr>
          <a:xfrm>
            <a:off x="685800" y="39688"/>
            <a:ext cx="7772400" cy="1143000"/>
          </a:xfrm>
        </p:spPr>
        <p:txBody>
          <a:bodyPr/>
          <a:lstStyle/>
          <a:p>
            <a:r>
              <a:rPr lang="en-US" dirty="0"/>
              <a:t>Editing Sequence</a:t>
            </a:r>
          </a:p>
        </p:txBody>
      </p:sp>
      <p:pic>
        <p:nvPicPr>
          <p:cNvPr id="3074" name="Picture 2" descr="Fig. 4">
            <a:extLst>
              <a:ext uri="{FF2B5EF4-FFF2-40B4-BE49-F238E27FC236}">
                <a16:creationId xmlns:a16="http://schemas.microsoft.com/office/drawing/2014/main" id="{24B2409A-498B-5247-9E2A-E0AE75A76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480787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RS sequence editing THE difference">
            <a:extLst>
              <a:ext uri="{FF2B5EF4-FFF2-40B4-BE49-F238E27FC236}">
                <a16:creationId xmlns:a16="http://schemas.microsoft.com/office/drawing/2014/main" id="{A191F370-B09A-5A41-851C-897551CBC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3657600"/>
            <a:ext cx="50800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658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AB53-BC8B-FD4D-9B13-AA56B6B9AE49}"/>
              </a:ext>
            </a:extLst>
          </p:cNvPr>
          <p:cNvSpPr>
            <a:spLocks noGrp="1"/>
          </p:cNvSpPr>
          <p:nvPr>
            <p:ph type="title"/>
          </p:nvPr>
        </p:nvSpPr>
        <p:spPr>
          <a:xfrm>
            <a:off x="685800" y="76200"/>
            <a:ext cx="7772400" cy="1143000"/>
          </a:xfrm>
        </p:spPr>
        <p:txBody>
          <a:bodyPr/>
          <a:lstStyle/>
          <a:p>
            <a:r>
              <a:rPr lang="en-US" dirty="0"/>
              <a:t>GABA Editing</a:t>
            </a:r>
          </a:p>
        </p:txBody>
      </p:sp>
      <p:pic>
        <p:nvPicPr>
          <p:cNvPr id="5" name="Picture 4">
            <a:extLst>
              <a:ext uri="{FF2B5EF4-FFF2-40B4-BE49-F238E27FC236}">
                <a16:creationId xmlns:a16="http://schemas.microsoft.com/office/drawing/2014/main" id="{1937C061-3C59-B249-AC17-F628B103EAD1}"/>
              </a:ext>
            </a:extLst>
          </p:cNvPr>
          <p:cNvPicPr>
            <a:picLocks noChangeAspect="1"/>
          </p:cNvPicPr>
          <p:nvPr/>
        </p:nvPicPr>
        <p:blipFill rotWithShape="1">
          <a:blip r:embed="rId3"/>
          <a:srcRect t="10111" r="67106" b="44457"/>
          <a:stretch/>
        </p:blipFill>
        <p:spPr>
          <a:xfrm>
            <a:off x="14868" y="0"/>
            <a:ext cx="1905000" cy="1951588"/>
          </a:xfrm>
          <a:prstGeom prst="rect">
            <a:avLst/>
          </a:prstGeom>
        </p:spPr>
      </p:pic>
      <p:pic>
        <p:nvPicPr>
          <p:cNvPr id="7" name="Picture 6">
            <a:extLst>
              <a:ext uri="{FF2B5EF4-FFF2-40B4-BE49-F238E27FC236}">
                <a16:creationId xmlns:a16="http://schemas.microsoft.com/office/drawing/2014/main" id="{8233AF9A-35DC-1B48-A14A-450486FAB033}"/>
              </a:ext>
            </a:extLst>
          </p:cNvPr>
          <p:cNvPicPr>
            <a:picLocks noChangeAspect="1"/>
          </p:cNvPicPr>
          <p:nvPr/>
        </p:nvPicPr>
        <p:blipFill>
          <a:blip r:embed="rId4"/>
          <a:stretch>
            <a:fillRect/>
          </a:stretch>
        </p:blipFill>
        <p:spPr>
          <a:xfrm>
            <a:off x="2878657" y="1143000"/>
            <a:ext cx="6230031" cy="4781941"/>
          </a:xfrm>
          <a:prstGeom prst="rect">
            <a:avLst/>
          </a:prstGeom>
        </p:spPr>
      </p:pic>
      <p:pic>
        <p:nvPicPr>
          <p:cNvPr id="8" name="Picture 7">
            <a:extLst>
              <a:ext uri="{FF2B5EF4-FFF2-40B4-BE49-F238E27FC236}">
                <a16:creationId xmlns:a16="http://schemas.microsoft.com/office/drawing/2014/main" id="{BA6FD15C-700A-9C45-AA37-83632DA414F1}"/>
              </a:ext>
            </a:extLst>
          </p:cNvPr>
          <p:cNvPicPr>
            <a:picLocks noChangeAspect="1"/>
          </p:cNvPicPr>
          <p:nvPr/>
        </p:nvPicPr>
        <p:blipFill rotWithShape="1">
          <a:blip r:embed="rId3"/>
          <a:srcRect l="32895" t="10111" r="31579" b="44457"/>
          <a:stretch/>
        </p:blipFill>
        <p:spPr>
          <a:xfrm>
            <a:off x="-137532" y="1951588"/>
            <a:ext cx="2057400" cy="1951588"/>
          </a:xfrm>
          <a:prstGeom prst="rect">
            <a:avLst/>
          </a:prstGeom>
        </p:spPr>
      </p:pic>
      <p:pic>
        <p:nvPicPr>
          <p:cNvPr id="9" name="Picture 8">
            <a:extLst>
              <a:ext uri="{FF2B5EF4-FFF2-40B4-BE49-F238E27FC236}">
                <a16:creationId xmlns:a16="http://schemas.microsoft.com/office/drawing/2014/main" id="{37B516AB-F8B8-9D47-A8BA-29ABF1DBD678}"/>
              </a:ext>
            </a:extLst>
          </p:cNvPr>
          <p:cNvPicPr>
            <a:picLocks noChangeAspect="1"/>
          </p:cNvPicPr>
          <p:nvPr/>
        </p:nvPicPr>
        <p:blipFill rotWithShape="1">
          <a:blip r:embed="rId3"/>
          <a:srcRect l="67009" t="10111" b="44457"/>
          <a:stretch/>
        </p:blipFill>
        <p:spPr>
          <a:xfrm>
            <a:off x="14868" y="3659770"/>
            <a:ext cx="1910576" cy="1951588"/>
          </a:xfrm>
          <a:prstGeom prst="rect">
            <a:avLst/>
          </a:prstGeom>
        </p:spPr>
      </p:pic>
      <p:sp>
        <p:nvSpPr>
          <p:cNvPr id="10" name="TextBox 9">
            <a:extLst>
              <a:ext uri="{FF2B5EF4-FFF2-40B4-BE49-F238E27FC236}">
                <a16:creationId xmlns:a16="http://schemas.microsoft.com/office/drawing/2014/main" id="{3B14EC27-2406-F343-BCEF-515A5241F300}"/>
              </a:ext>
            </a:extLst>
          </p:cNvPr>
          <p:cNvSpPr txBox="1"/>
          <p:nvPr/>
        </p:nvSpPr>
        <p:spPr>
          <a:xfrm>
            <a:off x="5562600" y="5934670"/>
            <a:ext cx="3441968" cy="923330"/>
          </a:xfrm>
          <a:prstGeom prst="rect">
            <a:avLst/>
          </a:prstGeom>
          <a:noFill/>
        </p:spPr>
        <p:txBody>
          <a:bodyPr wrap="none" rtlCol="0">
            <a:spAutoFit/>
          </a:bodyPr>
          <a:lstStyle/>
          <a:p>
            <a:r>
              <a:rPr lang="en-US" sz="1800" b="1" dirty="0">
                <a:solidFill>
                  <a:srgbClr val="FFFF00"/>
                </a:solidFill>
                <a:latin typeface="Arial" panose="020B0604020202020204" pitchFamily="34" charset="0"/>
                <a:cs typeface="Arial" panose="020B0604020202020204" pitchFamily="34" charset="0"/>
              </a:rPr>
              <a:t>Sequence from Ralph </a:t>
            </a:r>
            <a:r>
              <a:rPr lang="en-US" sz="1800" b="1" dirty="0" err="1">
                <a:solidFill>
                  <a:srgbClr val="FFFF00"/>
                </a:solidFill>
                <a:latin typeface="Arial" panose="020B0604020202020204" pitchFamily="34" charset="0"/>
                <a:cs typeface="Arial" panose="020B0604020202020204" pitchFamily="34" charset="0"/>
              </a:rPr>
              <a:t>Noeske</a:t>
            </a:r>
            <a:endParaRPr lang="en-US" sz="1800" b="1" dirty="0">
              <a:solidFill>
                <a:srgbClr val="FFFF00"/>
              </a:solidFill>
              <a:latin typeface="Arial" panose="020B0604020202020204" pitchFamily="34" charset="0"/>
              <a:cs typeface="Arial" panose="020B0604020202020204" pitchFamily="34" charset="0"/>
            </a:endParaRPr>
          </a:p>
          <a:p>
            <a:r>
              <a:rPr lang="en-US" sz="1800" b="1" dirty="0">
                <a:solidFill>
                  <a:srgbClr val="FFFF00"/>
                </a:solidFill>
                <a:latin typeface="Arial" panose="020B0604020202020204" pitchFamily="34" charset="0"/>
                <a:cs typeface="Arial" panose="020B0604020202020204" pitchFamily="34" charset="0"/>
              </a:rPr>
              <a:t>Data from Chris </a:t>
            </a:r>
            <a:r>
              <a:rPr lang="en-US" sz="1800" b="1" dirty="0" err="1">
                <a:solidFill>
                  <a:srgbClr val="FFFF00"/>
                </a:solidFill>
                <a:latin typeface="Arial" panose="020B0604020202020204" pitchFamily="34" charset="0"/>
                <a:cs typeface="Arial" panose="020B0604020202020204" pitchFamily="34" charset="0"/>
              </a:rPr>
              <a:t>Groth</a:t>
            </a:r>
            <a:endParaRPr lang="en-US" sz="1800" b="1" dirty="0">
              <a:solidFill>
                <a:srgbClr val="FFFF00"/>
              </a:solidFill>
              <a:latin typeface="Arial" panose="020B0604020202020204" pitchFamily="34" charset="0"/>
              <a:cs typeface="Arial" panose="020B0604020202020204" pitchFamily="34" charset="0"/>
            </a:endParaRPr>
          </a:p>
          <a:p>
            <a:endParaRPr lang="en-US" sz="1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1951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7T CSI Acquisition</a:t>
            </a:r>
          </a:p>
        </p:txBody>
      </p:sp>
      <p:pic>
        <p:nvPicPr>
          <p:cNvPr id="4" name="Picture 3" descr="Screen Shot 2018-10-19 at 12.51.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43000"/>
            <a:ext cx="8115300" cy="4432300"/>
          </a:xfrm>
          <a:prstGeom prst="rect">
            <a:avLst/>
          </a:prstGeom>
        </p:spPr>
      </p:pic>
      <p:sp>
        <p:nvSpPr>
          <p:cNvPr id="5" name="TextBox 4"/>
          <p:cNvSpPr txBox="1"/>
          <p:nvPr/>
        </p:nvSpPr>
        <p:spPr>
          <a:xfrm>
            <a:off x="5540901" y="5727539"/>
            <a:ext cx="3031599" cy="369332"/>
          </a:xfrm>
          <a:prstGeom prst="rect">
            <a:avLst/>
          </a:prstGeom>
          <a:noFill/>
        </p:spPr>
        <p:txBody>
          <a:bodyPr wrap="none" rtlCol="0">
            <a:spAutoFit/>
          </a:bodyPr>
          <a:lstStyle/>
          <a:p>
            <a:r>
              <a:rPr lang="en-US" sz="1800" b="1" dirty="0">
                <a:solidFill>
                  <a:srgbClr val="FFFF00"/>
                </a:solidFill>
                <a:latin typeface="Arial" panose="020B0604020202020204" pitchFamily="34" charset="0"/>
                <a:cs typeface="Arial" panose="020B0604020202020204" pitchFamily="34" charset="0"/>
              </a:rPr>
              <a:t>Data from Mathews Jacob</a:t>
            </a:r>
          </a:p>
        </p:txBody>
      </p:sp>
    </p:spTree>
    <p:extLst>
      <p:ext uri="{BB962C8B-B14F-4D97-AF65-F5344CB8AC3E}">
        <p14:creationId xmlns:p14="http://schemas.microsoft.com/office/powerpoint/2010/main" val="180015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F407-7EA7-1946-812D-2EF39C84FACA}"/>
              </a:ext>
            </a:extLst>
          </p:cNvPr>
          <p:cNvSpPr>
            <a:spLocks noGrp="1"/>
          </p:cNvSpPr>
          <p:nvPr>
            <p:ph type="title"/>
          </p:nvPr>
        </p:nvSpPr>
        <p:spPr>
          <a:xfrm>
            <a:off x="685800" y="152400"/>
            <a:ext cx="7772400" cy="1143000"/>
          </a:xfrm>
        </p:spPr>
        <p:txBody>
          <a:bodyPr/>
          <a:lstStyle/>
          <a:p>
            <a:r>
              <a:rPr lang="en-US" dirty="0"/>
              <a:t>Analysis Packages</a:t>
            </a:r>
          </a:p>
        </p:txBody>
      </p:sp>
      <p:sp>
        <p:nvSpPr>
          <p:cNvPr id="3" name="Content Placeholder 2">
            <a:extLst>
              <a:ext uri="{FF2B5EF4-FFF2-40B4-BE49-F238E27FC236}">
                <a16:creationId xmlns:a16="http://schemas.microsoft.com/office/drawing/2014/main" id="{8A8FDA09-8B61-AF47-AA79-E29242D5C0D2}"/>
              </a:ext>
            </a:extLst>
          </p:cNvPr>
          <p:cNvSpPr>
            <a:spLocks noGrp="1"/>
          </p:cNvSpPr>
          <p:nvPr>
            <p:ph idx="1"/>
          </p:nvPr>
        </p:nvSpPr>
        <p:spPr>
          <a:xfrm>
            <a:off x="685800" y="1524000"/>
            <a:ext cx="7772400" cy="4114800"/>
          </a:xfrm>
        </p:spPr>
        <p:txBody>
          <a:bodyPr/>
          <a:lstStyle/>
          <a:p>
            <a:r>
              <a:rPr lang="en-US" dirty="0" err="1"/>
              <a:t>LCModel</a:t>
            </a:r>
            <a:r>
              <a:rPr lang="en-US" dirty="0"/>
              <a:t> – Industry standard from </a:t>
            </a:r>
            <a:r>
              <a:rPr lang="en-US" dirty="0" err="1"/>
              <a:t>Provencher</a:t>
            </a:r>
            <a:r>
              <a:rPr lang="en-US" dirty="0"/>
              <a:t> (</a:t>
            </a:r>
            <a:r>
              <a:rPr lang="en-US" baseline="30000" dirty="0"/>
              <a:t>1</a:t>
            </a:r>
            <a:r>
              <a:rPr lang="en-US" dirty="0"/>
              <a:t>H only)</a:t>
            </a:r>
          </a:p>
          <a:p>
            <a:r>
              <a:rPr lang="en-US" dirty="0"/>
              <a:t>JMRUI – Freely available (JAVA Based)</a:t>
            </a:r>
          </a:p>
          <a:p>
            <a:r>
              <a:rPr lang="en-US" dirty="0"/>
              <a:t>SIVIC - Freely Available</a:t>
            </a:r>
          </a:p>
          <a:p>
            <a:r>
              <a:rPr lang="en-US" dirty="0"/>
              <a:t>GANNET - GABA editing</a:t>
            </a:r>
          </a:p>
          <a:p>
            <a:r>
              <a:rPr lang="en-US" dirty="0"/>
              <a:t>TARQUIN</a:t>
            </a:r>
          </a:p>
          <a:p>
            <a:r>
              <a:rPr lang="en-US" dirty="0"/>
              <a:t>OXSA – </a:t>
            </a:r>
            <a:r>
              <a:rPr lang="en-US" dirty="0" err="1"/>
              <a:t>Matlab</a:t>
            </a:r>
            <a:r>
              <a:rPr lang="en-US" dirty="0"/>
              <a:t> based</a:t>
            </a:r>
          </a:p>
          <a:p>
            <a:endParaRPr lang="en-US" dirty="0"/>
          </a:p>
        </p:txBody>
      </p:sp>
    </p:spTree>
    <p:extLst>
      <p:ext uri="{BB962C8B-B14F-4D97-AF65-F5344CB8AC3E}">
        <p14:creationId xmlns:p14="http://schemas.microsoft.com/office/powerpoint/2010/main" val="33870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228600"/>
            <a:ext cx="7772400" cy="1143000"/>
          </a:xfrm>
        </p:spPr>
        <p:txBody>
          <a:bodyPr/>
          <a:lstStyle/>
          <a:p>
            <a:r>
              <a:rPr lang="en-US" dirty="0"/>
              <a:t>Imaging Methods to Assess Metabolism</a:t>
            </a:r>
          </a:p>
        </p:txBody>
      </p:sp>
      <p:sp>
        <p:nvSpPr>
          <p:cNvPr id="6" name="Content Placeholder 5"/>
          <p:cNvSpPr>
            <a:spLocks noGrp="1"/>
          </p:cNvSpPr>
          <p:nvPr>
            <p:ph idx="1"/>
          </p:nvPr>
        </p:nvSpPr>
        <p:spPr>
          <a:xfrm>
            <a:off x="685800" y="2057400"/>
            <a:ext cx="7620000" cy="3505200"/>
          </a:xfrm>
        </p:spPr>
        <p:txBody>
          <a:bodyPr>
            <a:normAutofit fontScale="55000" lnSpcReduction="20000"/>
          </a:bodyPr>
          <a:lstStyle/>
          <a:p>
            <a:r>
              <a:rPr lang="en-US" dirty="0"/>
              <a:t>MR Spectroscopy</a:t>
            </a:r>
          </a:p>
          <a:p>
            <a:pPr lvl="1"/>
            <a:r>
              <a:rPr lang="en-US" baseline="30000" dirty="0"/>
              <a:t>1</a:t>
            </a:r>
            <a:r>
              <a:rPr lang="en-US" dirty="0"/>
              <a:t>H MRS</a:t>
            </a:r>
          </a:p>
          <a:p>
            <a:pPr lvl="1"/>
            <a:r>
              <a:rPr lang="en-US" baseline="30000" dirty="0"/>
              <a:t>31</a:t>
            </a:r>
            <a:r>
              <a:rPr lang="en-US" dirty="0"/>
              <a:t>P MRS</a:t>
            </a:r>
          </a:p>
          <a:p>
            <a:r>
              <a:rPr lang="en-US" dirty="0"/>
              <a:t>Proton Exchange</a:t>
            </a:r>
          </a:p>
          <a:p>
            <a:pPr lvl="1"/>
            <a:r>
              <a:rPr lang="en-US" dirty="0"/>
              <a:t>CEST  - Chemical Exchange Saturation Transfer</a:t>
            </a:r>
          </a:p>
          <a:p>
            <a:pPr lvl="1"/>
            <a:r>
              <a:rPr lang="en-US" dirty="0"/>
              <a:t>T1ρ - T1 relaxation in the rotating frame</a:t>
            </a:r>
          </a:p>
          <a:p>
            <a:r>
              <a:rPr lang="en-US" dirty="0"/>
              <a:t>MR contrast agents</a:t>
            </a:r>
          </a:p>
          <a:p>
            <a:pPr lvl="1"/>
            <a:r>
              <a:rPr lang="en-US" dirty="0"/>
              <a:t>PARACEST Agents</a:t>
            </a:r>
          </a:p>
          <a:p>
            <a:pPr lvl="1"/>
            <a:r>
              <a:rPr lang="en-US" dirty="0" err="1"/>
              <a:t>Gd</a:t>
            </a:r>
            <a:endParaRPr lang="en-US" dirty="0"/>
          </a:p>
          <a:p>
            <a:r>
              <a:rPr lang="en-US" dirty="0"/>
              <a:t>Pros / Cons</a:t>
            </a:r>
          </a:p>
          <a:p>
            <a:pPr lvl="1"/>
            <a:r>
              <a:rPr lang="en-US" dirty="0"/>
              <a:t>MRS techniques specific and contain a number of metabolites</a:t>
            </a:r>
          </a:p>
          <a:p>
            <a:pPr lvl="1"/>
            <a:r>
              <a:rPr lang="en-US" dirty="0"/>
              <a:t>MRS typically low resolution since signal 10</a:t>
            </a:r>
            <a:r>
              <a:rPr lang="en-US" baseline="30000" dirty="0"/>
              <a:t>4</a:t>
            </a:r>
            <a:r>
              <a:rPr lang="en-US" dirty="0"/>
              <a:t> – 10</a:t>
            </a:r>
            <a:r>
              <a:rPr lang="en-US" baseline="30000" dirty="0"/>
              <a:t>5</a:t>
            </a:r>
            <a:r>
              <a:rPr lang="en-US" dirty="0"/>
              <a:t> weaker than water signal</a:t>
            </a:r>
          </a:p>
        </p:txBody>
      </p:sp>
    </p:spTree>
    <p:extLst>
      <p:ext uri="{BB962C8B-B14F-4D97-AF65-F5344CB8AC3E}">
        <p14:creationId xmlns:p14="http://schemas.microsoft.com/office/powerpoint/2010/main" val="1843087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4" descr="r_caudate_pick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0" y="305640"/>
            <a:ext cx="2666880" cy="26668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0" name="Picture 5" descr="l_caudate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561" y="1829161"/>
            <a:ext cx="1717920" cy="1905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1" name="Picture 6" descr="20080401_mind_bdf_lesion_progress"/>
          <p:cNvPicPr>
            <a:picLocks noChangeAspect="1" noChangeArrowheads="1"/>
          </p:cNvPicPr>
          <p:nvPr/>
        </p:nvPicPr>
        <p:blipFill>
          <a:blip r:embed="rId4">
            <a:extLst>
              <a:ext uri="{28A0092B-C50C-407E-A947-70E740481C1C}">
                <a14:useLocalDpi xmlns:a14="http://schemas.microsoft.com/office/drawing/2010/main" val="0"/>
              </a:ext>
            </a:extLst>
          </a:blip>
          <a:srcRect t="12964" b="25926"/>
          <a:stretch>
            <a:fillRect/>
          </a:stretch>
        </p:blipFill>
        <p:spPr bwMode="auto">
          <a:xfrm>
            <a:off x="228961" y="3123721"/>
            <a:ext cx="5333760" cy="2518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521" y="361"/>
            <a:ext cx="2105280" cy="1945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3" name="Picture 7" descr="TeleVolViewObjec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921" y="1905481"/>
            <a:ext cx="3276000" cy="2387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441" y="4343401"/>
            <a:ext cx="1478880" cy="13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5" name="Picture 12" descr="PEPS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921" y="609481"/>
            <a:ext cx="3961440" cy="924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6" name="Picture 8" descr="snap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2400" y="3961801"/>
            <a:ext cx="2177280" cy="217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8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CA0D-0435-ED43-A86E-59D3E277FFED}"/>
              </a:ext>
            </a:extLst>
          </p:cNvPr>
          <p:cNvSpPr>
            <a:spLocks noGrp="1"/>
          </p:cNvSpPr>
          <p:nvPr>
            <p:ph type="title"/>
          </p:nvPr>
        </p:nvSpPr>
        <p:spPr>
          <a:xfrm>
            <a:off x="609600" y="14868"/>
            <a:ext cx="7772400" cy="1143000"/>
          </a:xfrm>
        </p:spPr>
        <p:txBody>
          <a:bodyPr/>
          <a:lstStyle/>
          <a:p>
            <a:r>
              <a:rPr lang="en-US" dirty="0"/>
              <a:t>MRS Sequences</a:t>
            </a:r>
          </a:p>
        </p:txBody>
      </p:sp>
      <p:pic>
        <p:nvPicPr>
          <p:cNvPr id="1026" name="Picture 2" descr="Image result for MRS Semi-LASER sequence">
            <a:extLst>
              <a:ext uri="{FF2B5EF4-FFF2-40B4-BE49-F238E27FC236}">
                <a16:creationId xmlns:a16="http://schemas.microsoft.com/office/drawing/2014/main" id="{3A9F7948-B0B3-1742-932B-219C19B3D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321050"/>
            <a:ext cx="354330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RS PRESS sequence">
            <a:extLst>
              <a:ext uri="{FF2B5EF4-FFF2-40B4-BE49-F238E27FC236}">
                <a16:creationId xmlns:a16="http://schemas.microsoft.com/office/drawing/2014/main" id="{4EDBD81F-A1AE-EF4F-931B-F56B9F629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99066"/>
            <a:ext cx="41402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RS PRESS sequence">
            <a:extLst>
              <a:ext uri="{FF2B5EF4-FFF2-40B4-BE49-F238E27FC236}">
                <a16:creationId xmlns:a16="http://schemas.microsoft.com/office/drawing/2014/main" id="{B84AE0C2-A853-594C-B50B-2B16EB370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338" y="4800600"/>
            <a:ext cx="2030511" cy="19663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RS STEAM sequence">
            <a:extLst>
              <a:ext uri="{FF2B5EF4-FFF2-40B4-BE49-F238E27FC236}">
                <a16:creationId xmlns:a16="http://schemas.microsoft.com/office/drawing/2014/main" id="{EAC17F2A-21F6-FC47-B145-50413D7CC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159727"/>
            <a:ext cx="3213100" cy="2551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C9DDF3-FF1F-FF4E-97E8-B37DBABBE84F}"/>
              </a:ext>
            </a:extLst>
          </p:cNvPr>
          <p:cNvSpPr txBox="1"/>
          <p:nvPr/>
        </p:nvSpPr>
        <p:spPr>
          <a:xfrm>
            <a:off x="74341" y="1324052"/>
            <a:ext cx="966931" cy="369332"/>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PRESS</a:t>
            </a:r>
          </a:p>
        </p:txBody>
      </p:sp>
      <p:sp>
        <p:nvSpPr>
          <p:cNvPr id="9" name="TextBox 8">
            <a:extLst>
              <a:ext uri="{FF2B5EF4-FFF2-40B4-BE49-F238E27FC236}">
                <a16:creationId xmlns:a16="http://schemas.microsoft.com/office/drawing/2014/main" id="{D31B129A-B524-944F-A5B9-3CC61DF7ED31}"/>
              </a:ext>
            </a:extLst>
          </p:cNvPr>
          <p:cNvSpPr txBox="1"/>
          <p:nvPr/>
        </p:nvSpPr>
        <p:spPr>
          <a:xfrm>
            <a:off x="4495800" y="1139386"/>
            <a:ext cx="992579" cy="369332"/>
          </a:xfrm>
          <a:prstGeom prst="rect">
            <a:avLst/>
          </a:prstGeom>
          <a:noFill/>
        </p:spPr>
        <p:txBody>
          <a:bodyPr wrap="none" rtlCol="0">
            <a:spAutoFit/>
          </a:bodyPr>
          <a:lstStyle/>
          <a:p>
            <a:r>
              <a:rPr lang="en-US" sz="1800" b="1" dirty="0">
                <a:latin typeface="Arial" panose="020B0604020202020204" pitchFamily="34" charset="0"/>
                <a:cs typeface="Arial" panose="020B0604020202020204" pitchFamily="34" charset="0"/>
              </a:rPr>
              <a:t>STEAM</a:t>
            </a:r>
          </a:p>
        </p:txBody>
      </p:sp>
    </p:spTree>
    <p:extLst>
      <p:ext uri="{BB962C8B-B14F-4D97-AF65-F5344CB8AC3E}">
        <p14:creationId xmlns:p14="http://schemas.microsoft.com/office/powerpoint/2010/main" val="1040791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AA75-CA2B-7841-B07E-0F0C053956A6}"/>
              </a:ext>
            </a:extLst>
          </p:cNvPr>
          <p:cNvSpPr>
            <a:spLocks noGrp="1"/>
          </p:cNvSpPr>
          <p:nvPr>
            <p:ph type="title"/>
          </p:nvPr>
        </p:nvSpPr>
        <p:spPr>
          <a:xfrm>
            <a:off x="685800" y="228600"/>
            <a:ext cx="7772400" cy="1143000"/>
          </a:xfrm>
        </p:spPr>
        <p:txBody>
          <a:bodyPr/>
          <a:lstStyle/>
          <a:p>
            <a:r>
              <a:rPr lang="en-US" dirty="0"/>
              <a:t>MRS Spectrum</a:t>
            </a:r>
          </a:p>
        </p:txBody>
      </p:sp>
      <p:pic>
        <p:nvPicPr>
          <p:cNvPr id="2050" name="Picture 2" descr="https://ars.els-cdn.com/content/image/1-s2.0-S0079656514000909-fx1_lrg.jpg">
            <a:extLst>
              <a:ext uri="{FF2B5EF4-FFF2-40B4-BE49-F238E27FC236}">
                <a16:creationId xmlns:a16="http://schemas.microsoft.com/office/drawing/2014/main" id="{4A77A7D1-AB10-5B4B-A51C-47FFEFDF7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308600" cy="407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137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BD64-CAAF-2D4A-890B-29D5A05191D2}"/>
              </a:ext>
            </a:extLst>
          </p:cNvPr>
          <p:cNvSpPr>
            <a:spLocks noGrp="1"/>
          </p:cNvSpPr>
          <p:nvPr>
            <p:ph type="title"/>
          </p:nvPr>
        </p:nvSpPr>
        <p:spPr/>
        <p:txBody>
          <a:bodyPr/>
          <a:lstStyle/>
          <a:p>
            <a:r>
              <a:rPr lang="en-US" dirty="0"/>
              <a:t>Metabolites Visible</a:t>
            </a:r>
          </a:p>
        </p:txBody>
      </p:sp>
      <p:pic>
        <p:nvPicPr>
          <p:cNvPr id="5122" name="Picture 2" descr="Image result for MRS proton 7T metabolites">
            <a:extLst>
              <a:ext uri="{FF2B5EF4-FFF2-40B4-BE49-F238E27FC236}">
                <a16:creationId xmlns:a16="http://schemas.microsoft.com/office/drawing/2014/main" id="{14144DFE-038B-B041-B84F-C23E1EB23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6191"/>
            <a:ext cx="4876800" cy="29062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RS proton 3T vs 7T">
            <a:extLst>
              <a:ext uri="{FF2B5EF4-FFF2-40B4-BE49-F238E27FC236}">
                <a16:creationId xmlns:a16="http://schemas.microsoft.com/office/drawing/2014/main" id="{B6404FF5-A758-5D43-B418-C538B0FBD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905000"/>
            <a:ext cx="3225800" cy="347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2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FA9-3CB4-A642-991A-E6600E8B6A1F}"/>
              </a:ext>
            </a:extLst>
          </p:cNvPr>
          <p:cNvSpPr>
            <a:spLocks noGrp="1"/>
          </p:cNvSpPr>
          <p:nvPr>
            <p:ph type="title"/>
          </p:nvPr>
        </p:nvSpPr>
        <p:spPr/>
        <p:txBody>
          <a:bodyPr/>
          <a:lstStyle/>
          <a:p>
            <a:r>
              <a:rPr lang="en-US" dirty="0"/>
              <a:t>Water Suppression</a:t>
            </a:r>
          </a:p>
        </p:txBody>
      </p:sp>
      <p:sp>
        <p:nvSpPr>
          <p:cNvPr id="3" name="Content Placeholder 2">
            <a:extLst>
              <a:ext uri="{FF2B5EF4-FFF2-40B4-BE49-F238E27FC236}">
                <a16:creationId xmlns:a16="http://schemas.microsoft.com/office/drawing/2014/main" id="{1CCA2EF4-1E47-434C-9017-E50832E3B113}"/>
              </a:ext>
            </a:extLst>
          </p:cNvPr>
          <p:cNvSpPr>
            <a:spLocks noGrp="1"/>
          </p:cNvSpPr>
          <p:nvPr>
            <p:ph idx="1"/>
          </p:nvPr>
        </p:nvSpPr>
        <p:spPr>
          <a:xfrm>
            <a:off x="685800" y="1981200"/>
            <a:ext cx="7768683" cy="4114800"/>
          </a:xfrm>
        </p:spPr>
        <p:txBody>
          <a:bodyPr/>
          <a:lstStyle/>
          <a:p>
            <a:r>
              <a:rPr lang="en-US" dirty="0"/>
              <a:t>Minimize water signal</a:t>
            </a:r>
          </a:p>
          <a:p>
            <a:pPr lvl="1"/>
            <a:r>
              <a:rPr lang="en-US" dirty="0"/>
              <a:t>CHESS</a:t>
            </a:r>
          </a:p>
          <a:p>
            <a:pPr lvl="1"/>
            <a:r>
              <a:rPr lang="en-US" dirty="0"/>
              <a:t>MOIST</a:t>
            </a:r>
          </a:p>
          <a:p>
            <a:pPr lvl="1"/>
            <a:r>
              <a:rPr lang="en-US" dirty="0"/>
              <a:t>VAPOR</a:t>
            </a:r>
          </a:p>
          <a:p>
            <a:pPr lvl="1"/>
            <a:r>
              <a:rPr lang="en-US" dirty="0"/>
              <a:t>WET</a:t>
            </a:r>
          </a:p>
        </p:txBody>
      </p:sp>
    </p:spTree>
    <p:extLst>
      <p:ext uri="{BB962C8B-B14F-4D97-AF65-F5344CB8AC3E}">
        <p14:creationId xmlns:p14="http://schemas.microsoft.com/office/powerpoint/2010/main" val="4261888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2362200"/>
            <a:ext cx="2819400" cy="1143000"/>
          </a:xfrm>
        </p:spPr>
        <p:txBody>
          <a:bodyPr/>
          <a:lstStyle/>
          <a:p>
            <a:r>
              <a:rPr lang="en-US" dirty="0"/>
              <a:t>Proton MRS</a:t>
            </a:r>
          </a:p>
        </p:txBody>
      </p:sp>
      <p:pic>
        <p:nvPicPr>
          <p:cNvPr id="3074" name="Picture 2" descr="mage result for 1H M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52400"/>
            <a:ext cx="6021717" cy="5334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46595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D177-3D47-FC4E-843F-FAC7C824BF0D}"/>
              </a:ext>
            </a:extLst>
          </p:cNvPr>
          <p:cNvSpPr>
            <a:spLocks noGrp="1"/>
          </p:cNvSpPr>
          <p:nvPr>
            <p:ph type="title"/>
          </p:nvPr>
        </p:nvSpPr>
        <p:spPr>
          <a:xfrm>
            <a:off x="685799" y="228600"/>
            <a:ext cx="7772400" cy="1143000"/>
          </a:xfrm>
        </p:spPr>
        <p:txBody>
          <a:bodyPr/>
          <a:lstStyle/>
          <a:p>
            <a:r>
              <a:rPr lang="en-US" dirty="0"/>
              <a:t>Chemical Shift Imaging</a:t>
            </a:r>
          </a:p>
        </p:txBody>
      </p:sp>
      <p:pic>
        <p:nvPicPr>
          <p:cNvPr id="6146" name="Picture 2" descr="Image result for MRS CSI">
            <a:extLst>
              <a:ext uri="{FF2B5EF4-FFF2-40B4-BE49-F238E27FC236}">
                <a16:creationId xmlns:a16="http://schemas.microsoft.com/office/drawing/2014/main" id="{5C2D7DFD-6727-EF49-88F1-2FE54C217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34" y="1828800"/>
            <a:ext cx="5562531"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5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baseline="30000" dirty="0"/>
              <a:t>1</a:t>
            </a:r>
            <a:r>
              <a:rPr lang="en-US" dirty="0"/>
              <a:t>H Visible Metabolites</a:t>
            </a:r>
          </a:p>
        </p:txBody>
      </p:sp>
      <p:sp>
        <p:nvSpPr>
          <p:cNvPr id="3" name="Content Placeholder 2"/>
          <p:cNvSpPr>
            <a:spLocks noGrp="1"/>
          </p:cNvSpPr>
          <p:nvPr>
            <p:ph idx="1"/>
          </p:nvPr>
        </p:nvSpPr>
        <p:spPr>
          <a:xfrm>
            <a:off x="876300" y="1371600"/>
            <a:ext cx="7391400" cy="4114800"/>
          </a:xfrm>
        </p:spPr>
        <p:txBody>
          <a:bodyPr>
            <a:normAutofit fontScale="77500" lnSpcReduction="20000"/>
          </a:bodyPr>
          <a:lstStyle/>
          <a:p>
            <a:r>
              <a:rPr lang="en-US" dirty="0"/>
              <a:t>NAA - neuronal and axonal integrity</a:t>
            </a:r>
          </a:p>
          <a:p>
            <a:r>
              <a:rPr lang="en-US" dirty="0" err="1"/>
              <a:t>Creatine</a:t>
            </a:r>
            <a:r>
              <a:rPr lang="en-US" dirty="0"/>
              <a:t> &amp; </a:t>
            </a:r>
            <a:r>
              <a:rPr lang="en-US" dirty="0" err="1"/>
              <a:t>phosphocratine</a:t>
            </a:r>
            <a:r>
              <a:rPr lang="en-US" dirty="0"/>
              <a:t>– brain energy metabolism</a:t>
            </a:r>
          </a:p>
          <a:p>
            <a:r>
              <a:rPr lang="en-US" dirty="0"/>
              <a:t>Choline - membrane turnover / cell division</a:t>
            </a:r>
          </a:p>
          <a:p>
            <a:r>
              <a:rPr lang="en-US" dirty="0"/>
              <a:t>Lactate – indicator of </a:t>
            </a:r>
            <a:r>
              <a:rPr lang="en-US" dirty="0" err="1"/>
              <a:t>glycolosis</a:t>
            </a:r>
            <a:endParaRPr lang="en-US" dirty="0"/>
          </a:p>
          <a:p>
            <a:r>
              <a:rPr lang="en-US" dirty="0"/>
              <a:t>Tau - modulation of calcium, osmoregulation and membrane stabilization</a:t>
            </a:r>
          </a:p>
          <a:p>
            <a:r>
              <a:rPr lang="en-US" dirty="0" err="1"/>
              <a:t>Myo</a:t>
            </a:r>
            <a:r>
              <a:rPr lang="en-US" dirty="0"/>
              <a:t>-inositol - role in structural basis</a:t>
            </a:r>
          </a:p>
          <a:p>
            <a:r>
              <a:rPr lang="en-US" dirty="0"/>
              <a:t>Glutamate</a:t>
            </a:r>
          </a:p>
          <a:p>
            <a:r>
              <a:rPr lang="en-US" dirty="0"/>
              <a:t>Glutamine</a:t>
            </a:r>
          </a:p>
          <a:p>
            <a:r>
              <a:rPr lang="en-US" dirty="0"/>
              <a:t>Lipids</a:t>
            </a:r>
          </a:p>
          <a:p>
            <a:endParaRPr lang="en-US" dirty="0"/>
          </a:p>
          <a:p>
            <a:endParaRPr lang="en-US" dirty="0"/>
          </a:p>
        </p:txBody>
      </p:sp>
      <p:sp>
        <p:nvSpPr>
          <p:cNvPr id="4" name="Right Brace 3"/>
          <p:cNvSpPr/>
          <p:nvPr/>
        </p:nvSpPr>
        <p:spPr bwMode="auto">
          <a:xfrm>
            <a:off x="3048000" y="4267200"/>
            <a:ext cx="228600" cy="685800"/>
          </a:xfrm>
          <a:prstGeom prst="rightBrace">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5" name="TextBox 4"/>
          <p:cNvSpPr txBox="1"/>
          <p:nvPr/>
        </p:nvSpPr>
        <p:spPr>
          <a:xfrm>
            <a:off x="3246567" y="4379267"/>
            <a:ext cx="1709122" cy="461665"/>
          </a:xfrm>
          <a:prstGeom prst="rect">
            <a:avLst/>
          </a:prstGeom>
          <a:noFill/>
        </p:spPr>
        <p:txBody>
          <a:bodyPr wrap="none" rtlCol="0">
            <a:spAutoFit/>
          </a:bodyPr>
          <a:lstStyle/>
          <a:p>
            <a:r>
              <a:rPr lang="en-US" dirty="0" err="1">
                <a:latin typeface="Arial" charset="0"/>
                <a:ea typeface="Arial" charset="0"/>
                <a:cs typeface="Arial" charset="0"/>
              </a:rPr>
              <a:t>Creb</a:t>
            </a:r>
            <a:r>
              <a:rPr lang="en-US" dirty="0">
                <a:latin typeface="Arial" charset="0"/>
                <a:ea typeface="Arial" charset="0"/>
                <a:cs typeface="Arial" charset="0"/>
              </a:rPr>
              <a:t> Cycle</a:t>
            </a:r>
          </a:p>
        </p:txBody>
      </p:sp>
    </p:spTree>
    <p:extLst>
      <p:ext uri="{BB962C8B-B14F-4D97-AF65-F5344CB8AC3E}">
        <p14:creationId xmlns:p14="http://schemas.microsoft.com/office/powerpoint/2010/main" val="3825322086"/>
      </p:ext>
    </p:extLst>
  </p:cSld>
  <p:clrMapOvr>
    <a:masterClrMapping/>
  </p:clrMapOvr>
</p:sld>
</file>

<file path=ppt/theme/theme1.xml><?xml version="1.0" encoding="utf-8"?>
<a:theme xmlns:a="http://schemas.openxmlformats.org/drawingml/2006/main" name="white">
  <a:themeElements>
    <a:clrScheme name="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hi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Alan_Presentation</Template>
  <TotalTime>2490</TotalTime>
  <Words>465</Words>
  <Application>Microsoft Macintosh PowerPoint</Application>
  <PresentationFormat>On-screen Show (4:3)</PresentationFormat>
  <Paragraphs>119</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Symbol</vt:lpstr>
      <vt:lpstr>Times</vt:lpstr>
      <vt:lpstr>white</vt:lpstr>
      <vt:lpstr>MRS</vt:lpstr>
      <vt:lpstr>Imaging Methods to Assess Metabolism</vt:lpstr>
      <vt:lpstr>MRS Sequences</vt:lpstr>
      <vt:lpstr>MRS Spectrum</vt:lpstr>
      <vt:lpstr>Metabolites Visible</vt:lpstr>
      <vt:lpstr>Water Suppression</vt:lpstr>
      <vt:lpstr>Proton MRS</vt:lpstr>
      <vt:lpstr>Chemical Shift Imaging</vt:lpstr>
      <vt:lpstr>1H Visible Metabolites</vt:lpstr>
      <vt:lpstr>31P Spectrum Example</vt:lpstr>
      <vt:lpstr>Reliability of 1H MRS Metabolites from the Cerebellar Vermis at 7T</vt:lpstr>
      <vt:lpstr>LCModel Analysis</vt:lpstr>
      <vt:lpstr>31P Spectrum</vt:lpstr>
      <vt:lpstr>31P Studies</vt:lpstr>
      <vt:lpstr>31P Brain Data</vt:lpstr>
      <vt:lpstr>Editing Sequence</vt:lpstr>
      <vt:lpstr>GABA Editing</vt:lpstr>
      <vt:lpstr>7T CSI Acquisition</vt:lpstr>
      <vt:lpstr>Analysis Packages</vt:lpstr>
      <vt:lpstr>PowerPoint Presentation</vt:lpstr>
    </vt:vector>
  </TitlesOfParts>
  <Company>The University of Iowa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of Iowa MR Recharge Center</dc:title>
  <dc:creator>Joe Ekdahl</dc:creator>
  <cp:lastModifiedBy>Microsoft Office User</cp:lastModifiedBy>
  <cp:revision>175</cp:revision>
  <cp:lastPrinted>2019-02-11T15:09:00Z</cp:lastPrinted>
  <dcterms:created xsi:type="dcterms:W3CDTF">2008-04-10T13:37:59Z</dcterms:created>
  <dcterms:modified xsi:type="dcterms:W3CDTF">2019-10-25T18:57:41Z</dcterms:modified>
</cp:coreProperties>
</file>